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399" r:id="rId4"/>
    <p:sldId id="400" r:id="rId5"/>
    <p:sldId id="258" r:id="rId6"/>
    <p:sldId id="259" r:id="rId7"/>
    <p:sldId id="375" r:id="rId8"/>
    <p:sldId id="376" r:id="rId9"/>
    <p:sldId id="396" r:id="rId10"/>
    <p:sldId id="392" r:id="rId11"/>
    <p:sldId id="268" r:id="rId12"/>
    <p:sldId id="430" r:id="rId13"/>
    <p:sldId id="429" r:id="rId14"/>
    <p:sldId id="407" r:id="rId15"/>
    <p:sldId id="432" r:id="rId16"/>
    <p:sldId id="431" r:id="rId17"/>
    <p:sldId id="433" r:id="rId18"/>
    <p:sldId id="439" r:id="rId19"/>
    <p:sldId id="440" r:id="rId20"/>
    <p:sldId id="434" r:id="rId21"/>
    <p:sldId id="387" r:id="rId22"/>
    <p:sldId id="437" r:id="rId23"/>
    <p:sldId id="435" r:id="rId24"/>
    <p:sldId id="383" r:id="rId25"/>
    <p:sldId id="438" r:id="rId26"/>
    <p:sldId id="290" r:id="rId27"/>
    <p:sldId id="283"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19" autoAdjust="0"/>
    <p:restoredTop sz="93741" autoAdjust="0"/>
  </p:normalViewPr>
  <p:slideViewPr>
    <p:cSldViewPr>
      <p:cViewPr varScale="1">
        <p:scale>
          <a:sx n="85" d="100"/>
          <a:sy n="85" d="100"/>
        </p:scale>
        <p:origin x="1330" y="6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PlaceHolder 1"/>
          <p:cNvSpPr>
            <a:spLocks noGrp="1"/>
          </p:cNvSpPr>
          <p:nvPr>
            <p:ph type="body"/>
          </p:nvPr>
        </p:nvSpPr>
        <p:spPr>
          <a:xfrm>
            <a:off x="756000" y="5078520"/>
            <a:ext cx="6047640" cy="4811040"/>
          </a:xfrm>
          <a:prstGeom prst="rect">
            <a:avLst/>
          </a:prstGeom>
        </p:spPr>
        <p:txBody>
          <a:bodyPr wrap="none" lIns="0" tIns="0" rIns="0" bIns="0"/>
          <a:lstStyle/>
          <a:p>
            <a:r>
              <a:rPr lang="en-IN"/>
              <a:t>Click to edit the notes format</a:t>
            </a:r>
            <a:endParaRPr/>
          </a:p>
        </p:txBody>
      </p:sp>
      <p:sp>
        <p:nvSpPr>
          <p:cNvPr id="35" name="PlaceHolder 2"/>
          <p:cNvSpPr>
            <a:spLocks noGrp="1"/>
          </p:cNvSpPr>
          <p:nvPr>
            <p:ph type="hdr"/>
          </p:nvPr>
        </p:nvSpPr>
        <p:spPr>
          <a:xfrm>
            <a:off x="0" y="0"/>
            <a:ext cx="3280320" cy="534240"/>
          </a:xfrm>
          <a:prstGeom prst="rect">
            <a:avLst/>
          </a:prstGeom>
        </p:spPr>
        <p:txBody>
          <a:bodyPr wrap="none" lIns="0" tIns="0" rIns="0" bIns="0"/>
          <a:lstStyle/>
          <a:p>
            <a:r>
              <a:rPr lang="en-IN"/>
              <a:t>&lt;header&gt;</a:t>
            </a:r>
            <a:endParaRPr/>
          </a:p>
        </p:txBody>
      </p:sp>
      <p:sp>
        <p:nvSpPr>
          <p:cNvPr id="36" name="PlaceHolder 3"/>
          <p:cNvSpPr>
            <a:spLocks noGrp="1"/>
          </p:cNvSpPr>
          <p:nvPr>
            <p:ph type="dt"/>
          </p:nvPr>
        </p:nvSpPr>
        <p:spPr>
          <a:xfrm>
            <a:off x="4279320" y="0"/>
            <a:ext cx="3280320" cy="534240"/>
          </a:xfrm>
          <a:prstGeom prst="rect">
            <a:avLst/>
          </a:prstGeom>
        </p:spPr>
        <p:txBody>
          <a:bodyPr wrap="none" lIns="0" tIns="0" rIns="0" bIns="0"/>
          <a:lstStyle/>
          <a:p>
            <a:pPr algn="r"/>
            <a:r>
              <a:rPr lang="en-IN"/>
              <a:t>&lt;date/time&gt;</a:t>
            </a:r>
            <a:endParaRPr/>
          </a:p>
        </p:txBody>
      </p:sp>
      <p:sp>
        <p:nvSpPr>
          <p:cNvPr id="37" name="PlaceHolder 4"/>
          <p:cNvSpPr>
            <a:spLocks noGrp="1"/>
          </p:cNvSpPr>
          <p:nvPr>
            <p:ph type="ftr"/>
          </p:nvPr>
        </p:nvSpPr>
        <p:spPr>
          <a:xfrm>
            <a:off x="0" y="10157400"/>
            <a:ext cx="3280320" cy="534240"/>
          </a:xfrm>
          <a:prstGeom prst="rect">
            <a:avLst/>
          </a:prstGeom>
        </p:spPr>
        <p:txBody>
          <a:bodyPr wrap="none" lIns="0" tIns="0" rIns="0" bIns="0" anchor="b"/>
          <a:lstStyle/>
          <a:p>
            <a:r>
              <a:rPr lang="en-IN"/>
              <a:t>&lt;footer&gt;</a:t>
            </a:r>
            <a:endParaRPr/>
          </a:p>
        </p:txBody>
      </p:sp>
      <p:sp>
        <p:nvSpPr>
          <p:cNvPr id="38" name="PlaceHolder 5"/>
          <p:cNvSpPr>
            <a:spLocks noGrp="1"/>
          </p:cNvSpPr>
          <p:nvPr>
            <p:ph type="sldNum"/>
          </p:nvPr>
        </p:nvSpPr>
        <p:spPr>
          <a:xfrm>
            <a:off x="4279320" y="10157400"/>
            <a:ext cx="3280320" cy="534240"/>
          </a:xfrm>
          <a:prstGeom prst="rect">
            <a:avLst/>
          </a:prstGeom>
        </p:spPr>
        <p:txBody>
          <a:bodyPr wrap="none" lIns="0" tIns="0" rIns="0" bIns="0" anchor="b"/>
          <a:lstStyle/>
          <a:p>
            <a:pPr algn="r"/>
            <a:fld id="{51811100-C181-4161-81E1-C1B1D191B141}" type="slidenum">
              <a:rPr lang="en-IN"/>
              <a:pPr algn="r"/>
              <a:t>‹#›</a:t>
            </a:fld>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49" name="CustomShape 2"/>
          <p:cNvSpPr/>
          <p:nvPr/>
        </p:nvSpPr>
        <p:spPr>
          <a:xfrm>
            <a:off x="0" y="0"/>
            <a:ext cx="11796480" cy="11796480"/>
          </a:xfrm>
          <a:prstGeom prst="rect">
            <a:avLst/>
          </a:prstGeom>
        </p:spPr>
        <p:txBody>
          <a:bodyPr lIns="90000" tIns="45000" rIns="90000" bIns="45000"/>
          <a:lstStyle/>
          <a:p>
            <a:pPr>
              <a:lnSpc>
                <a:spcPct val="100000"/>
              </a:lnSpc>
            </a:pPr>
            <a:fld id="{11216171-A131-4111-8101-11D1D10191D1}" type="slidenum">
              <a:rPr lang="en-IN">
                <a:solidFill>
                  <a:srgbClr val="000000"/>
                </a:solidFill>
                <a:latin typeface="+mn-lt"/>
                <a:ea typeface="+mn-ea"/>
              </a:rPr>
              <a:pPr>
                <a:lnSpc>
                  <a:spcPct val="100000"/>
                </a:lnSpc>
              </a:pPr>
              <a:t>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71" name="CustomShape 2"/>
          <p:cNvSpPr/>
          <p:nvPr/>
        </p:nvSpPr>
        <p:spPr>
          <a:xfrm>
            <a:off x="0" y="0"/>
            <a:ext cx="11796480" cy="11796480"/>
          </a:xfrm>
          <a:prstGeom prst="rect">
            <a:avLst/>
          </a:prstGeom>
        </p:spPr>
        <p:txBody>
          <a:bodyPr lIns="90000" tIns="45000" rIns="90000" bIns="45000"/>
          <a:lstStyle/>
          <a:p>
            <a:pPr>
              <a:lnSpc>
                <a:spcPct val="100000"/>
              </a:lnSpc>
            </a:pPr>
            <a:fld id="{C161C1D1-A141-41A1-8121-0111B131A1E1}" type="slidenum">
              <a:rPr lang="en-IN">
                <a:solidFill>
                  <a:srgbClr val="000000"/>
                </a:solidFill>
                <a:latin typeface="+mn-lt"/>
                <a:ea typeface="+mn-ea"/>
              </a:rPr>
              <a:pPr>
                <a:lnSpc>
                  <a:spcPct val="100000"/>
                </a:lnSpc>
              </a:pPr>
              <a:t>3</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51" name="CustomShape 2"/>
          <p:cNvSpPr/>
          <p:nvPr/>
        </p:nvSpPr>
        <p:spPr>
          <a:xfrm>
            <a:off x="0" y="0"/>
            <a:ext cx="11796480" cy="11796480"/>
          </a:xfrm>
          <a:prstGeom prst="rect">
            <a:avLst/>
          </a:prstGeom>
        </p:spPr>
        <p:txBody>
          <a:bodyPr lIns="90000" tIns="45000" rIns="90000" bIns="45000"/>
          <a:lstStyle/>
          <a:p>
            <a:pPr>
              <a:lnSpc>
                <a:spcPct val="100000"/>
              </a:lnSpc>
            </a:pPr>
            <a:fld id="{111131C1-D111-41A1-81D1-3111B1E131A1}" type="slidenum">
              <a:rPr lang="en-IN">
                <a:solidFill>
                  <a:srgbClr val="000000"/>
                </a:solidFill>
                <a:latin typeface="+mn-lt"/>
                <a:ea typeface="+mn-ea"/>
              </a:rPr>
              <a:pPr>
                <a:lnSpc>
                  <a:spcPct val="100000"/>
                </a:lnSpc>
              </a:pPr>
              <a:t>5</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53" name="CustomShape 2"/>
          <p:cNvSpPr/>
          <p:nvPr/>
        </p:nvSpPr>
        <p:spPr>
          <a:xfrm>
            <a:off x="0" y="0"/>
            <a:ext cx="11796480" cy="11796480"/>
          </a:xfrm>
          <a:prstGeom prst="rect">
            <a:avLst/>
          </a:prstGeom>
        </p:spPr>
        <p:txBody>
          <a:bodyPr lIns="90000" tIns="45000" rIns="90000" bIns="45000"/>
          <a:lstStyle/>
          <a:p>
            <a:pPr>
              <a:lnSpc>
                <a:spcPct val="100000"/>
              </a:lnSpc>
            </a:pPr>
            <a:fld id="{D19121C1-21D1-4161-B1F1-C141D1918151}" type="slidenum">
              <a:rPr lang="en-IN">
                <a:solidFill>
                  <a:srgbClr val="000000"/>
                </a:solidFill>
                <a:latin typeface="+mn-lt"/>
                <a:ea typeface="+mn-ea"/>
              </a:rPr>
              <a:pPr>
                <a:lnSpc>
                  <a:spcPct val="100000"/>
                </a:lnSpc>
              </a:pPr>
              <a:t>6</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71" name="CustomShape 2"/>
          <p:cNvSpPr/>
          <p:nvPr/>
        </p:nvSpPr>
        <p:spPr>
          <a:xfrm>
            <a:off x="0" y="0"/>
            <a:ext cx="11796480" cy="11796480"/>
          </a:xfrm>
          <a:prstGeom prst="rect">
            <a:avLst/>
          </a:prstGeom>
        </p:spPr>
        <p:txBody>
          <a:bodyPr lIns="90000" tIns="45000" rIns="90000" bIns="45000"/>
          <a:lstStyle/>
          <a:p>
            <a:pPr>
              <a:lnSpc>
                <a:spcPct val="100000"/>
              </a:lnSpc>
            </a:pPr>
            <a:fld id="{C161C1D1-A141-41A1-8121-0111B131A1E1}" type="slidenum">
              <a:rPr lang="en-IN">
                <a:solidFill>
                  <a:srgbClr val="000000"/>
                </a:solidFill>
                <a:latin typeface="+mn-lt"/>
                <a:ea typeface="+mn-ea"/>
              </a:rPr>
              <a:pPr>
                <a:lnSpc>
                  <a:spcPct val="100000"/>
                </a:lnSpc>
              </a:pPr>
              <a:t>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71" name="CustomShape 2"/>
          <p:cNvSpPr/>
          <p:nvPr/>
        </p:nvSpPr>
        <p:spPr>
          <a:xfrm>
            <a:off x="0" y="0"/>
            <a:ext cx="11796480" cy="11796480"/>
          </a:xfrm>
          <a:prstGeom prst="rect">
            <a:avLst/>
          </a:prstGeom>
        </p:spPr>
        <p:txBody>
          <a:bodyPr lIns="90000" tIns="45000" rIns="90000" bIns="45000"/>
          <a:lstStyle/>
          <a:p>
            <a:pPr>
              <a:lnSpc>
                <a:spcPct val="100000"/>
              </a:lnSpc>
            </a:pPr>
            <a:fld id="{C161C1D1-A141-41A1-8121-0111B131A1E1}" type="slidenum">
              <a:rPr lang="en-IN">
                <a:solidFill>
                  <a:srgbClr val="000000"/>
                </a:solidFill>
                <a:latin typeface="+mn-lt"/>
                <a:ea typeface="+mn-ea"/>
              </a:rPr>
              <a:pPr>
                <a:lnSpc>
                  <a:spcPct val="100000"/>
                </a:lnSpc>
              </a:pPr>
              <a:t>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71" name="CustomShape 2"/>
          <p:cNvSpPr/>
          <p:nvPr/>
        </p:nvSpPr>
        <p:spPr>
          <a:xfrm>
            <a:off x="0" y="0"/>
            <a:ext cx="11796480" cy="11796480"/>
          </a:xfrm>
          <a:prstGeom prst="rect">
            <a:avLst/>
          </a:prstGeom>
        </p:spPr>
        <p:txBody>
          <a:bodyPr lIns="90000" tIns="45000" rIns="90000" bIns="45000"/>
          <a:lstStyle/>
          <a:p>
            <a:pPr>
              <a:lnSpc>
                <a:spcPct val="100000"/>
              </a:lnSpc>
            </a:pPr>
            <a:fld id="{C161C1D1-A141-41A1-8121-0111B131A1E1}" type="slidenum">
              <a:rPr lang="en-IN">
                <a:solidFill>
                  <a:srgbClr val="000000"/>
                </a:solidFill>
                <a:latin typeface="+mn-lt"/>
                <a:ea typeface="+mn-ea"/>
              </a:rPr>
              <a:pPr>
                <a:lnSpc>
                  <a:spcPct val="100000"/>
                </a:lnSpc>
              </a:pPr>
              <a:t>11</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PlaceHolder 1"/>
          <p:cNvSpPr>
            <a:spLocks noGrp="1"/>
          </p:cNvSpPr>
          <p:nvPr>
            <p:ph type="body"/>
          </p:nvPr>
        </p:nvSpPr>
        <p:spPr>
          <a:xfrm>
            <a:off x="0" y="0"/>
            <a:ext cx="11796480" cy="11796480"/>
          </a:xfrm>
          <a:prstGeom prst="rect">
            <a:avLst/>
          </a:prstGeom>
        </p:spPr>
        <p:txBody>
          <a:bodyPr lIns="90000" tIns="45000" rIns="90000" bIns="45000"/>
          <a:lstStyle/>
          <a:p>
            <a:endParaRPr/>
          </a:p>
        </p:txBody>
      </p:sp>
      <p:sp>
        <p:nvSpPr>
          <p:cNvPr id="171" name="CustomShape 2"/>
          <p:cNvSpPr/>
          <p:nvPr/>
        </p:nvSpPr>
        <p:spPr>
          <a:xfrm>
            <a:off x="0" y="0"/>
            <a:ext cx="11796480" cy="11796480"/>
          </a:xfrm>
          <a:prstGeom prst="rect">
            <a:avLst/>
          </a:prstGeom>
        </p:spPr>
        <p:txBody>
          <a:bodyPr lIns="90000" tIns="45000" rIns="90000" bIns="45000"/>
          <a:lstStyle/>
          <a:p>
            <a:pPr>
              <a:lnSpc>
                <a:spcPct val="100000"/>
              </a:lnSpc>
            </a:pPr>
            <a:fld id="{C161C1D1-A141-41A1-8121-0111B131A1E1}" type="slidenum">
              <a:rPr lang="en-IN">
                <a:solidFill>
                  <a:srgbClr val="000000"/>
                </a:solidFill>
                <a:latin typeface="+mn-lt"/>
                <a:ea typeface="+mn-ea"/>
              </a:rPr>
              <a:pPr>
                <a:lnSpc>
                  <a:spcPct val="100000"/>
                </a:lnSpc>
              </a:pPr>
              <a:t>13</a:t>
            </a:fld>
            <a:endParaRPr/>
          </a:p>
        </p:txBody>
      </p:sp>
    </p:spTree>
    <p:extLst>
      <p:ext uri="{BB962C8B-B14F-4D97-AF65-F5344CB8AC3E}">
        <p14:creationId xmlns:p14="http://schemas.microsoft.com/office/powerpoint/2010/main" val="996676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24" name="PlaceHolder 2"/>
          <p:cNvSpPr>
            <a:spLocks noGrp="1"/>
          </p:cNvSpPr>
          <p:nvPr>
            <p:ph type="body"/>
          </p:nvPr>
        </p:nvSpPr>
        <p:spPr>
          <a:xfrm>
            <a:off x="457200" y="1604520"/>
            <a:ext cx="8046360" cy="1896480"/>
          </a:xfrm>
          <a:prstGeom prst="rect">
            <a:avLst/>
          </a:prstGeom>
        </p:spPr>
        <p:txBody>
          <a:bodyPr wrap="none" lIns="0" tIns="0" rIns="0" bIns="0"/>
          <a:lstStyle/>
          <a:p>
            <a:endParaRPr/>
          </a:p>
        </p:txBody>
      </p:sp>
      <p:sp>
        <p:nvSpPr>
          <p:cNvPr id="25" name="PlaceHolder 3"/>
          <p:cNvSpPr>
            <a:spLocks noGrp="1"/>
          </p:cNvSpPr>
          <p:nvPr>
            <p:ph type="body"/>
          </p:nvPr>
        </p:nvSpPr>
        <p:spPr>
          <a:xfrm>
            <a:off x="457200" y="3681360"/>
            <a:ext cx="8046360" cy="1896480"/>
          </a:xfrm>
          <a:prstGeom prst="rect">
            <a:avLst/>
          </a:prstGeom>
        </p:spPr>
        <p:txBody>
          <a:bodyPr wrap="none"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27" name="PlaceHolder 2"/>
          <p:cNvSpPr>
            <a:spLocks noGrp="1"/>
          </p:cNvSpPr>
          <p:nvPr>
            <p:ph type="body"/>
          </p:nvPr>
        </p:nvSpPr>
        <p:spPr>
          <a:xfrm>
            <a:off x="457200" y="1604520"/>
            <a:ext cx="3926160" cy="1896480"/>
          </a:xfrm>
          <a:prstGeom prst="rect">
            <a:avLst/>
          </a:prstGeom>
        </p:spPr>
        <p:txBody>
          <a:bodyPr wrap="none" lIns="0" tIns="0" rIns="0" bIns="0"/>
          <a:lstStyle/>
          <a:p>
            <a:endParaRPr/>
          </a:p>
        </p:txBody>
      </p:sp>
      <p:sp>
        <p:nvSpPr>
          <p:cNvPr id="28" name="PlaceHolder 3"/>
          <p:cNvSpPr>
            <a:spLocks noGrp="1"/>
          </p:cNvSpPr>
          <p:nvPr>
            <p:ph type="body"/>
          </p:nvPr>
        </p:nvSpPr>
        <p:spPr>
          <a:xfrm>
            <a:off x="4579920" y="1604520"/>
            <a:ext cx="3926160" cy="1896480"/>
          </a:xfrm>
          <a:prstGeom prst="rect">
            <a:avLst/>
          </a:prstGeom>
        </p:spPr>
        <p:txBody>
          <a:bodyPr wrap="none" lIns="0" tIns="0" rIns="0" bIns="0"/>
          <a:lstStyle/>
          <a:p>
            <a:endParaRPr/>
          </a:p>
        </p:txBody>
      </p:sp>
      <p:sp>
        <p:nvSpPr>
          <p:cNvPr id="29" name="PlaceHolder 4"/>
          <p:cNvSpPr>
            <a:spLocks noGrp="1"/>
          </p:cNvSpPr>
          <p:nvPr>
            <p:ph type="body"/>
          </p:nvPr>
        </p:nvSpPr>
        <p:spPr>
          <a:xfrm>
            <a:off x="4579920" y="3681360"/>
            <a:ext cx="3926160" cy="1896480"/>
          </a:xfrm>
          <a:prstGeom prst="rect">
            <a:avLst/>
          </a:prstGeom>
        </p:spPr>
        <p:txBody>
          <a:bodyPr wrap="none" lIns="0" tIns="0" rIns="0" bIns="0"/>
          <a:lstStyle/>
          <a:p>
            <a:endParaRPr/>
          </a:p>
        </p:txBody>
      </p:sp>
      <p:sp>
        <p:nvSpPr>
          <p:cNvPr id="30" name="PlaceHolder 5"/>
          <p:cNvSpPr>
            <a:spLocks noGrp="1"/>
          </p:cNvSpPr>
          <p:nvPr>
            <p:ph type="body"/>
          </p:nvPr>
        </p:nvSpPr>
        <p:spPr>
          <a:xfrm>
            <a:off x="457200" y="3681360"/>
            <a:ext cx="3926160" cy="1896480"/>
          </a:xfrm>
          <a:prstGeom prst="rect">
            <a:avLst/>
          </a:prstGeom>
        </p:spPr>
        <p:txBody>
          <a:bodyPr wrap="none"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32" name="PlaceHolder 2"/>
          <p:cNvSpPr>
            <a:spLocks noGrp="1"/>
          </p:cNvSpPr>
          <p:nvPr>
            <p:ph type="body"/>
          </p:nvPr>
        </p:nvSpPr>
        <p:spPr>
          <a:xfrm>
            <a:off x="457200" y="1604520"/>
            <a:ext cx="3926160" cy="1896480"/>
          </a:xfrm>
          <a:prstGeom prst="rect">
            <a:avLst/>
          </a:prstGeom>
        </p:spPr>
        <p:txBody>
          <a:bodyPr wrap="none" lIns="0" tIns="0" rIns="0" bIns="0"/>
          <a:lstStyle/>
          <a:p>
            <a:endParaRPr/>
          </a:p>
        </p:txBody>
      </p:sp>
      <p:sp>
        <p:nvSpPr>
          <p:cNvPr id="33" name="PlaceHolder 3"/>
          <p:cNvSpPr>
            <a:spLocks noGrp="1"/>
          </p:cNvSpPr>
          <p:nvPr>
            <p:ph type="body"/>
          </p:nvPr>
        </p:nvSpPr>
        <p:spPr>
          <a:xfrm>
            <a:off x="4579920" y="1604520"/>
            <a:ext cx="3926160" cy="1896480"/>
          </a:xfrm>
          <a:prstGeom prst="rect">
            <a:avLst/>
          </a:prstGeom>
        </p:spPr>
        <p:txBody>
          <a:bodyPr wrap="none"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3" name="PlaceHolder 2"/>
          <p:cNvSpPr>
            <a:spLocks noGrp="1"/>
          </p:cNvSpPr>
          <p:nvPr>
            <p:ph type="subTitle"/>
          </p:nvPr>
        </p:nvSpPr>
        <p:spPr>
          <a:xfrm>
            <a:off x="457200" y="1604520"/>
            <a:ext cx="8046360" cy="3977280"/>
          </a:xfrm>
          <a:prstGeom prst="rect">
            <a:avLst/>
          </a:prstGeom>
        </p:spPr>
        <p:txBody>
          <a:bodyPr wrap="none"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5" name="PlaceHolder 2"/>
          <p:cNvSpPr>
            <a:spLocks noGrp="1"/>
          </p:cNvSpPr>
          <p:nvPr>
            <p:ph type="body"/>
          </p:nvPr>
        </p:nvSpPr>
        <p:spPr>
          <a:xfrm>
            <a:off x="457200" y="1604520"/>
            <a:ext cx="8046360" cy="3976920"/>
          </a:xfrm>
          <a:prstGeom prst="rect">
            <a:avLst/>
          </a:prstGeom>
        </p:spPr>
        <p:txBody>
          <a:bodyPr wrap="none"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7" name="PlaceHolder 2"/>
          <p:cNvSpPr>
            <a:spLocks noGrp="1"/>
          </p:cNvSpPr>
          <p:nvPr>
            <p:ph type="body"/>
          </p:nvPr>
        </p:nvSpPr>
        <p:spPr>
          <a:xfrm>
            <a:off x="457200" y="1604520"/>
            <a:ext cx="3926160" cy="3976920"/>
          </a:xfrm>
          <a:prstGeom prst="rect">
            <a:avLst/>
          </a:prstGeom>
        </p:spPr>
        <p:txBody>
          <a:bodyPr wrap="none" lIns="0" tIns="0" rIns="0" bIns="0"/>
          <a:lstStyle/>
          <a:p>
            <a:endParaRPr/>
          </a:p>
        </p:txBody>
      </p:sp>
      <p:sp>
        <p:nvSpPr>
          <p:cNvPr id="8" name="PlaceHolder 3"/>
          <p:cNvSpPr>
            <a:spLocks noGrp="1"/>
          </p:cNvSpPr>
          <p:nvPr>
            <p:ph type="body"/>
          </p:nvPr>
        </p:nvSpPr>
        <p:spPr>
          <a:xfrm>
            <a:off x="4579920" y="1604520"/>
            <a:ext cx="3926160" cy="3976920"/>
          </a:xfrm>
          <a:prstGeom prst="rect">
            <a:avLst/>
          </a:prstGeom>
        </p:spPr>
        <p:txBody>
          <a:bodyPr wrap="none"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85800" y="2130480"/>
            <a:ext cx="7771680" cy="3450960"/>
          </a:xfrm>
          <a:prstGeom prst="rect">
            <a:avLst/>
          </a:prstGeom>
        </p:spPr>
        <p:txBody>
          <a:bodyPr wrap="none"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12" name="PlaceHolder 2"/>
          <p:cNvSpPr>
            <a:spLocks noGrp="1"/>
          </p:cNvSpPr>
          <p:nvPr>
            <p:ph type="body"/>
          </p:nvPr>
        </p:nvSpPr>
        <p:spPr>
          <a:xfrm>
            <a:off x="457200" y="1604520"/>
            <a:ext cx="3926160" cy="1896480"/>
          </a:xfrm>
          <a:prstGeom prst="rect">
            <a:avLst/>
          </a:prstGeom>
        </p:spPr>
        <p:txBody>
          <a:bodyPr wrap="none" lIns="0" tIns="0" rIns="0" bIns="0"/>
          <a:lstStyle/>
          <a:p>
            <a:endParaRPr/>
          </a:p>
        </p:txBody>
      </p:sp>
      <p:sp>
        <p:nvSpPr>
          <p:cNvPr id="13" name="PlaceHolder 3"/>
          <p:cNvSpPr>
            <a:spLocks noGrp="1"/>
          </p:cNvSpPr>
          <p:nvPr>
            <p:ph type="body"/>
          </p:nvPr>
        </p:nvSpPr>
        <p:spPr>
          <a:xfrm>
            <a:off x="457200" y="3681360"/>
            <a:ext cx="3926160" cy="1896480"/>
          </a:xfrm>
          <a:prstGeom prst="rect">
            <a:avLst/>
          </a:prstGeom>
        </p:spPr>
        <p:txBody>
          <a:bodyPr wrap="none" lIns="0" tIns="0" rIns="0" bIns="0"/>
          <a:lstStyle/>
          <a:p>
            <a:endParaRPr/>
          </a:p>
        </p:txBody>
      </p:sp>
      <p:sp>
        <p:nvSpPr>
          <p:cNvPr id="14" name="PlaceHolder 4"/>
          <p:cNvSpPr>
            <a:spLocks noGrp="1"/>
          </p:cNvSpPr>
          <p:nvPr>
            <p:ph type="body"/>
          </p:nvPr>
        </p:nvSpPr>
        <p:spPr>
          <a:xfrm>
            <a:off x="4579920" y="1604520"/>
            <a:ext cx="3926160" cy="3976920"/>
          </a:xfrm>
          <a:prstGeom prst="rect">
            <a:avLst/>
          </a:prstGeom>
        </p:spPr>
        <p:txBody>
          <a:bodyPr wrap="none"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16" name="PlaceHolder 2"/>
          <p:cNvSpPr>
            <a:spLocks noGrp="1"/>
          </p:cNvSpPr>
          <p:nvPr>
            <p:ph type="body"/>
          </p:nvPr>
        </p:nvSpPr>
        <p:spPr>
          <a:xfrm>
            <a:off x="457200" y="1604520"/>
            <a:ext cx="3926160" cy="3976920"/>
          </a:xfrm>
          <a:prstGeom prst="rect">
            <a:avLst/>
          </a:prstGeom>
        </p:spPr>
        <p:txBody>
          <a:bodyPr wrap="none" lIns="0" tIns="0" rIns="0" bIns="0"/>
          <a:lstStyle/>
          <a:p>
            <a:endParaRPr/>
          </a:p>
        </p:txBody>
      </p:sp>
      <p:sp>
        <p:nvSpPr>
          <p:cNvPr id="17" name="PlaceHolder 3"/>
          <p:cNvSpPr>
            <a:spLocks noGrp="1"/>
          </p:cNvSpPr>
          <p:nvPr>
            <p:ph type="body"/>
          </p:nvPr>
        </p:nvSpPr>
        <p:spPr>
          <a:xfrm>
            <a:off x="4579920" y="1604520"/>
            <a:ext cx="3926160" cy="1896480"/>
          </a:xfrm>
          <a:prstGeom prst="rect">
            <a:avLst/>
          </a:prstGeom>
        </p:spPr>
        <p:txBody>
          <a:bodyPr wrap="none" lIns="0" tIns="0" rIns="0" bIns="0"/>
          <a:lstStyle/>
          <a:p>
            <a:endParaRPr/>
          </a:p>
        </p:txBody>
      </p:sp>
      <p:sp>
        <p:nvSpPr>
          <p:cNvPr id="18" name="PlaceHolder 4"/>
          <p:cNvSpPr>
            <a:spLocks noGrp="1"/>
          </p:cNvSpPr>
          <p:nvPr>
            <p:ph type="body"/>
          </p:nvPr>
        </p:nvSpPr>
        <p:spPr>
          <a:xfrm>
            <a:off x="4579920" y="3681360"/>
            <a:ext cx="3926160" cy="1896480"/>
          </a:xfrm>
          <a:prstGeom prst="rect">
            <a:avLst/>
          </a:prstGeom>
        </p:spPr>
        <p:txBody>
          <a:bodyPr wrap="none"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85800" y="2130480"/>
            <a:ext cx="7771680" cy="1469880"/>
          </a:xfrm>
          <a:prstGeom prst="rect">
            <a:avLst/>
          </a:prstGeom>
        </p:spPr>
        <p:txBody>
          <a:bodyPr wrap="none" lIns="0" tIns="0" rIns="0" bIns="0" anchor="ctr"/>
          <a:lstStyle/>
          <a:p>
            <a:pPr algn="ctr"/>
            <a:endParaRPr/>
          </a:p>
        </p:txBody>
      </p:sp>
      <p:sp>
        <p:nvSpPr>
          <p:cNvPr id="20" name="PlaceHolder 2"/>
          <p:cNvSpPr>
            <a:spLocks noGrp="1"/>
          </p:cNvSpPr>
          <p:nvPr>
            <p:ph type="body"/>
          </p:nvPr>
        </p:nvSpPr>
        <p:spPr>
          <a:xfrm>
            <a:off x="457200" y="1604520"/>
            <a:ext cx="3926160" cy="1896480"/>
          </a:xfrm>
          <a:prstGeom prst="rect">
            <a:avLst/>
          </a:prstGeom>
        </p:spPr>
        <p:txBody>
          <a:bodyPr wrap="none" lIns="0" tIns="0" rIns="0" bIns="0"/>
          <a:lstStyle/>
          <a:p>
            <a:endParaRPr/>
          </a:p>
        </p:txBody>
      </p:sp>
      <p:sp>
        <p:nvSpPr>
          <p:cNvPr id="21" name="PlaceHolder 3"/>
          <p:cNvSpPr>
            <a:spLocks noGrp="1"/>
          </p:cNvSpPr>
          <p:nvPr>
            <p:ph type="body"/>
          </p:nvPr>
        </p:nvSpPr>
        <p:spPr>
          <a:xfrm>
            <a:off x="4579920" y="1604520"/>
            <a:ext cx="3926160" cy="1896480"/>
          </a:xfrm>
          <a:prstGeom prst="rect">
            <a:avLst/>
          </a:prstGeom>
        </p:spPr>
        <p:txBody>
          <a:bodyPr wrap="none" lIns="0" tIns="0" rIns="0" bIns="0"/>
          <a:lstStyle/>
          <a:p>
            <a:endParaRPr/>
          </a:p>
        </p:txBody>
      </p:sp>
      <p:sp>
        <p:nvSpPr>
          <p:cNvPr id="22" name="PlaceHolder 4"/>
          <p:cNvSpPr>
            <a:spLocks noGrp="1"/>
          </p:cNvSpPr>
          <p:nvPr>
            <p:ph type="body"/>
          </p:nvPr>
        </p:nvSpPr>
        <p:spPr>
          <a:xfrm>
            <a:off x="457200" y="3681360"/>
            <a:ext cx="8045640" cy="1896480"/>
          </a:xfrm>
          <a:prstGeom prst="rect">
            <a:avLst/>
          </a:prstGeom>
        </p:spPr>
        <p:txBody>
          <a:bodyPr wrap="none"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685800" y="2130480"/>
            <a:ext cx="7771680" cy="1469520"/>
          </a:xfrm>
          <a:prstGeom prst="rect">
            <a:avLst/>
          </a:prstGeom>
        </p:spPr>
        <p:txBody>
          <a:bodyPr wrap="none" lIns="0" tIns="0" rIns="0" bIns="0" anchor="ctr"/>
          <a:lstStyle/>
          <a:p>
            <a:r>
              <a:rPr lang="en-IN"/>
              <a:t>Click to edit the title text format</a:t>
            </a:r>
            <a:endParaRPr/>
          </a:p>
        </p:txBody>
      </p:sp>
      <p:sp>
        <p:nvSpPr>
          <p:cNvPr id="3" name="PlaceHolder 2"/>
          <p:cNvSpPr>
            <a:spLocks noGrp="1"/>
          </p:cNvSpPr>
          <p:nvPr>
            <p:ph type="body"/>
          </p:nvPr>
        </p:nvSpPr>
        <p:spPr>
          <a:xfrm>
            <a:off x="457200" y="1604520"/>
            <a:ext cx="8046360" cy="3976920"/>
          </a:xfrm>
          <a:prstGeom prst="rect">
            <a:avLst/>
          </a:prstGeom>
        </p:spPr>
        <p:txBody>
          <a:bodyPr wrap="none" lIns="0" tIns="0" rIns="0" bIns="0"/>
          <a:lstStyle/>
          <a:p>
            <a:pPr>
              <a:buSzPct val="45000"/>
              <a:buFont typeface="StarSymbol"/>
              <a:buChar char=""/>
            </a:pPr>
            <a:r>
              <a:rPr lang="en-IN"/>
              <a:t>Click to edit the outline text format</a:t>
            </a:r>
            <a:endParaRPr/>
          </a:p>
          <a:p>
            <a:pPr lvl="1">
              <a:buSzPct val="75000"/>
              <a:buFont typeface="StarSymbol"/>
              <a:buChar char=""/>
            </a:pPr>
            <a:r>
              <a:rPr lang="en-IN"/>
              <a:t>Second Outline Level</a:t>
            </a:r>
            <a:endParaRPr/>
          </a:p>
          <a:p>
            <a:pPr lvl="2">
              <a:buSzPct val="45000"/>
              <a:buFont typeface="StarSymbol"/>
              <a:buChar char=""/>
            </a:pPr>
            <a:r>
              <a:rPr lang="en-IN"/>
              <a:t>Third Outline Level</a:t>
            </a:r>
            <a:endParaRPr/>
          </a:p>
          <a:p>
            <a:pPr lvl="3">
              <a:buSzPct val="75000"/>
              <a:buFont typeface="StarSymbol"/>
              <a:buChar char=""/>
            </a:pPr>
            <a:r>
              <a:rPr lang="en-IN"/>
              <a:t>Fourth Outline Level</a:t>
            </a:r>
            <a:endParaRPr/>
          </a:p>
          <a:p>
            <a:pPr lvl="4">
              <a:buSzPct val="45000"/>
              <a:buFont typeface="StarSymbol"/>
              <a:buChar char=""/>
            </a:pPr>
            <a:r>
              <a:rPr lang="en-IN"/>
              <a:t>Fifth Outline Level</a:t>
            </a:r>
            <a:endParaRPr/>
          </a:p>
          <a:p>
            <a:pPr lvl="5">
              <a:buSzPct val="45000"/>
              <a:buFont typeface="StarSymbol"/>
              <a:buChar char=""/>
            </a:pPr>
            <a:r>
              <a:rPr lang="en-IN"/>
              <a:t>Sixth Outline Level</a:t>
            </a:r>
            <a:endParaRPr/>
          </a:p>
          <a:p>
            <a:pPr lvl="6">
              <a:buSzPct val="45000"/>
              <a:buFont typeface="StarSymbol"/>
              <a:buChar char=""/>
            </a:pPr>
            <a:r>
              <a:rPr lang="en-IN"/>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447800"/>
            <a:ext cx="9144000" cy="1569660"/>
          </a:xfrm>
          <a:prstGeom prst="rect">
            <a:avLst/>
          </a:prstGeom>
          <a:noFill/>
        </p:spPr>
        <p:txBody>
          <a:bodyPr wrap="square" rtlCol="0">
            <a:spAutoFit/>
          </a:bodyPr>
          <a:lstStyle/>
          <a:p>
            <a:pPr algn="ctr"/>
            <a:r>
              <a:rPr lang="en-US" sz="3200" b="1" dirty="0"/>
              <a:t>CROP YEILDING &amp; FERTILIZER RECOMMENDATION USING MACHINE LEARNING</a:t>
            </a:r>
          </a:p>
        </p:txBody>
      </p:sp>
      <p:sp>
        <p:nvSpPr>
          <p:cNvPr id="3" name="TextBox 2"/>
          <p:cNvSpPr txBox="1"/>
          <p:nvPr/>
        </p:nvSpPr>
        <p:spPr>
          <a:xfrm>
            <a:off x="5399116" y="3139082"/>
            <a:ext cx="3516284" cy="1200329"/>
          </a:xfrm>
          <a:prstGeom prst="rect">
            <a:avLst/>
          </a:prstGeom>
          <a:noFill/>
        </p:spPr>
        <p:txBody>
          <a:bodyPr wrap="square" rtlCol="0">
            <a:spAutoFit/>
          </a:bodyPr>
          <a:lstStyle/>
          <a:p>
            <a:r>
              <a:rPr lang="en-US" b="1" dirty="0">
                <a:solidFill>
                  <a:schemeClr val="tx2">
                    <a:lumMod val="75000"/>
                  </a:schemeClr>
                </a:solidFill>
              </a:rPr>
              <a:t>Name of the student:</a:t>
            </a:r>
          </a:p>
          <a:p>
            <a:r>
              <a:rPr lang="pt-BR" sz="1800" dirty="0">
                <a:latin typeface="Times New Roman" panose="02020603050405020304" pitchFamily="18" charset="0"/>
                <a:cs typeface="Times New Roman" panose="02020603050405020304" pitchFamily="18" charset="0"/>
              </a:rPr>
              <a:t>20H51A0554  V.Vijay</a:t>
            </a:r>
          </a:p>
          <a:p>
            <a:r>
              <a:rPr lang="pt-BR" sz="1800" dirty="0">
                <a:latin typeface="Times New Roman" panose="02020603050405020304" pitchFamily="18" charset="0"/>
                <a:cs typeface="Times New Roman" panose="02020603050405020304" pitchFamily="18" charset="0"/>
              </a:rPr>
              <a:t>20H51A0562  D.Raja Goud</a:t>
            </a:r>
          </a:p>
          <a:p>
            <a:r>
              <a:rPr lang="pt-BR" sz="1800" dirty="0">
                <a:latin typeface="Times New Roman" panose="02020603050405020304" pitchFamily="18" charset="0"/>
                <a:cs typeface="Times New Roman" panose="02020603050405020304" pitchFamily="18" charset="0"/>
              </a:rPr>
              <a:t>20H51A05E3  K.Jeevitha</a:t>
            </a:r>
          </a:p>
        </p:txBody>
      </p:sp>
      <p:sp>
        <p:nvSpPr>
          <p:cNvPr id="4" name="TextBox 3"/>
          <p:cNvSpPr txBox="1"/>
          <p:nvPr/>
        </p:nvSpPr>
        <p:spPr>
          <a:xfrm>
            <a:off x="155575" y="4419600"/>
            <a:ext cx="5181600" cy="1436291"/>
          </a:xfrm>
          <a:prstGeom prst="rect">
            <a:avLst/>
          </a:prstGeom>
          <a:noFill/>
        </p:spPr>
        <p:txBody>
          <a:bodyPr wrap="square" rtlCol="0">
            <a:spAutoFit/>
          </a:bodyPr>
          <a:lstStyle/>
          <a:p>
            <a:pPr marR="64008" lvl="0">
              <a:lnSpc>
                <a:spcPct val="150000"/>
              </a:lnSpc>
              <a:spcBef>
                <a:spcPts val="400"/>
              </a:spcBef>
              <a:buClr>
                <a:schemeClr val="accent1"/>
              </a:buClr>
              <a:buSzPct val="68000"/>
              <a:defRPr/>
            </a:pPr>
            <a:r>
              <a:rPr lang="en-US" sz="2000" b="1" dirty="0">
                <a:solidFill>
                  <a:srgbClr val="C00000"/>
                </a:solidFill>
                <a:latin typeface="+mj-lt"/>
              </a:rPr>
              <a:t>Under esteemed guidance of</a:t>
            </a:r>
          </a:p>
          <a:p>
            <a:pPr marR="64008" lvl="0">
              <a:lnSpc>
                <a:spcPct val="150000"/>
              </a:lnSpc>
              <a:spcBef>
                <a:spcPts val="400"/>
              </a:spcBef>
              <a:buClr>
                <a:schemeClr val="accent1"/>
              </a:buClr>
              <a:buSzPct val="68000"/>
              <a:defRPr/>
            </a:pPr>
            <a:r>
              <a:rPr lang="pt-BR" dirty="0">
                <a:latin typeface="+mj-lt"/>
                <a:cs typeface="Times New Roman" panose="02020603050405020304" pitchFamily="18" charset="0"/>
              </a:rPr>
              <a:t>Ms.Komal Parashar</a:t>
            </a:r>
          </a:p>
          <a:p>
            <a:pPr marR="64008" lvl="0">
              <a:lnSpc>
                <a:spcPct val="150000"/>
              </a:lnSpc>
              <a:spcBef>
                <a:spcPts val="400"/>
              </a:spcBef>
              <a:buClr>
                <a:schemeClr val="accent1"/>
              </a:buClr>
              <a:buSzPct val="68000"/>
              <a:defRPr/>
            </a:pPr>
            <a:r>
              <a:rPr lang="pt-BR" dirty="0">
                <a:latin typeface="+mj-lt"/>
                <a:cs typeface="Times New Roman" panose="02020603050405020304" pitchFamily="18" charset="0"/>
              </a:rPr>
              <a:t>Asst.Professor-CSE</a:t>
            </a:r>
          </a:p>
        </p:txBody>
      </p:sp>
      <p:graphicFrame>
        <p:nvGraphicFramePr>
          <p:cNvPr id="5" name="Table 4"/>
          <p:cNvGraphicFramePr>
            <a:graphicFrameLocks noGrp="1"/>
          </p:cNvGraphicFramePr>
          <p:nvPr>
            <p:extLst>
              <p:ext uri="{D42A27DB-BD31-4B8C-83A1-F6EECF244321}">
                <p14:modId xmlns:p14="http://schemas.microsoft.com/office/powerpoint/2010/main" val="379951770"/>
              </p:ext>
            </p:extLst>
          </p:nvPr>
        </p:nvGraphicFramePr>
        <p:xfrm>
          <a:off x="1524000" y="228600"/>
          <a:ext cx="7010400" cy="951198"/>
        </p:xfrm>
        <a:graphic>
          <a:graphicData uri="http://schemas.openxmlformats.org/drawingml/2006/table">
            <a:tbl>
              <a:tblPr>
                <a:tableStyleId>{2D5ABB26-0587-4C30-8999-92F81FD0307C}</a:tableStyleId>
              </a:tblPr>
              <a:tblGrid>
                <a:gridCol w="7010400">
                  <a:extLst>
                    <a:ext uri="{9D8B030D-6E8A-4147-A177-3AD203B41FA5}">
                      <a16:colId xmlns:a16="http://schemas.microsoft.com/office/drawing/2014/main" val="20000"/>
                    </a:ext>
                  </a:extLst>
                </a:gridCol>
              </a:tblGrid>
              <a:tr h="80953">
                <a:tc>
                  <a:txBody>
                    <a:bodyPr/>
                    <a:lstStyle/>
                    <a:p>
                      <a:pPr algn="ctr" rtl="0" fontAlgn="b"/>
                      <a:r>
                        <a:rPr lang="en-US" sz="2000" dirty="0">
                          <a:solidFill>
                            <a:srgbClr val="002060"/>
                          </a:solidFill>
                        </a:rPr>
                        <a:t>CMR COLLEGE OF ENGINEERING &amp; TECHNOLOGY</a:t>
                      </a:r>
                      <a:endParaRPr lang="en-US" sz="2000" b="1" dirty="0">
                        <a:solidFill>
                          <a:srgbClr val="002060"/>
                        </a:solidFill>
                        <a:latin typeface="Calibri"/>
                      </a:endParaRPr>
                    </a:p>
                  </a:txBody>
                  <a:tcPr marL="9199" marR="9199" marT="6133" marB="6133" anchor="b"/>
                </a:tc>
                <a:extLst>
                  <a:ext uri="{0D108BD9-81ED-4DB2-BD59-A6C34878D82A}">
                    <a16:rowId xmlns:a16="http://schemas.microsoft.com/office/drawing/2014/main" val="10000"/>
                  </a:ext>
                </a:extLst>
              </a:tr>
              <a:tr h="80953">
                <a:tc>
                  <a:txBody>
                    <a:bodyPr/>
                    <a:lstStyle/>
                    <a:p>
                      <a:pPr algn="ctr" rtl="0" fontAlgn="b"/>
                      <a:r>
                        <a:rPr lang="en-US" sz="2000" dirty="0" err="1">
                          <a:solidFill>
                            <a:srgbClr val="002060"/>
                          </a:solidFill>
                        </a:rPr>
                        <a:t>Kandlakoya</a:t>
                      </a:r>
                      <a:r>
                        <a:rPr lang="en-US" sz="2000" dirty="0">
                          <a:solidFill>
                            <a:srgbClr val="002060"/>
                          </a:solidFill>
                        </a:rPr>
                        <a:t>, </a:t>
                      </a:r>
                      <a:r>
                        <a:rPr lang="en-US" sz="2000" dirty="0" err="1">
                          <a:solidFill>
                            <a:srgbClr val="002060"/>
                          </a:solidFill>
                        </a:rPr>
                        <a:t>Medchal</a:t>
                      </a:r>
                      <a:r>
                        <a:rPr lang="en-US" sz="2000" dirty="0">
                          <a:solidFill>
                            <a:srgbClr val="002060"/>
                          </a:solidFill>
                        </a:rPr>
                        <a:t>, Hyderabad - 501401</a:t>
                      </a:r>
                      <a:endParaRPr lang="en-US" sz="2000" b="1" dirty="0">
                        <a:solidFill>
                          <a:srgbClr val="002060"/>
                        </a:solidFill>
                        <a:latin typeface="Times New Roman"/>
                      </a:endParaRPr>
                    </a:p>
                  </a:txBody>
                  <a:tcPr marL="9199" marR="9199" marT="6133" marB="6133" anchor="b"/>
                </a:tc>
                <a:extLst>
                  <a:ext uri="{0D108BD9-81ED-4DB2-BD59-A6C34878D82A}">
                    <a16:rowId xmlns:a16="http://schemas.microsoft.com/office/drawing/2014/main" val="10001"/>
                  </a:ext>
                </a:extLst>
              </a:tr>
              <a:tr h="80953">
                <a:tc>
                  <a:txBody>
                    <a:bodyPr/>
                    <a:lstStyle/>
                    <a:p>
                      <a:pPr algn="ctr" rtl="0" fontAlgn="b"/>
                      <a:r>
                        <a:rPr lang="en-US" sz="2000" dirty="0">
                          <a:solidFill>
                            <a:srgbClr val="002060"/>
                          </a:solidFill>
                        </a:rPr>
                        <a:t>Department of Computer Science and Engineering</a:t>
                      </a:r>
                      <a:endParaRPr lang="en-US" sz="2000" b="1" dirty="0">
                        <a:solidFill>
                          <a:srgbClr val="002060"/>
                        </a:solidFill>
                        <a:latin typeface="Times New Roman"/>
                      </a:endParaRPr>
                    </a:p>
                  </a:txBody>
                  <a:tcPr marL="9199" marR="9199" marT="6133" marB="6133" anchor="b"/>
                </a:tc>
                <a:extLst>
                  <a:ext uri="{0D108BD9-81ED-4DB2-BD59-A6C34878D82A}">
                    <a16:rowId xmlns:a16="http://schemas.microsoft.com/office/drawing/2014/main" val="10002"/>
                  </a:ext>
                </a:extLst>
              </a:tr>
            </a:tbl>
          </a:graphicData>
        </a:graphic>
      </p:graphicFrame>
      <p:sp>
        <p:nvSpPr>
          <p:cNvPr id="30722" name="AutoShape 2" descr="data:image/png;base64,iVBORw0KGgoAAAANSUhEUgAAAEwAAABNCAYAAAAMy4KOAAAAAXNSR0IArs4c6QAAIABJREFUeF7tvAezG1eW5/lLB48H4HnDRyuKIiWR8iVHUa5LrlS+a6Z7tmNntmc+205P9O5GlXyVRIqkbMmXRO+e9wYeSL9xTiZIVmxsxHyAASP1BCCRee//HvM/5qYRx3HM/3r9TyNgCGDR/+f0GPmHHvIa/DX0nYGBwhzL/4FhJH/ls+RzOUdP1FcUh0RxhGEZmKZFLF9EoR4mAQYRxB74fXB7yXd2Bpws2Dk9QsNBzo707gaWARYhRhySrLlJjJXedDDOuyYmpxgxhg54MLfo7+aZfConyLWM9P/1B3ohR38ax3GQ4nFH1ORCIbExgDL5xlCADEEIYhNB2pR/A8CiZK4yflNua8oAYvwwICTAtA0sO6MDiUIfM+hjRy4mLoQt4vY2UWOL2HMx8yXM0jAUh6EwjGcVcSOHAAvDMMmYMVl8rMgjFtBwiMgQx5YupJkOc7DuMiaFwJSFi4mNAOR3OscEOJllhCyoTaSLI9dKFxgoyTUFsFDRT+VIsYmIDRnEHQlLoUrXVyTMVGDkczOBUVc6jtLVlYvrlVIJE9kQsRAJE0kMPczQxQ57GEGbuLuFt71Me2OJwO1RqAyTH5nEqk5hVKYIs1X8OIMXy2QMbCMBzI59nTiGTWw4xLJUcTIiESS9lwxCpTDCECkT0MwIDPndHW3S0xSoBDC9lgIoUENxIGGRXDRVIb2J/EuRv1tbB8Ak6A7U8rbmpSNLkFLRH6ipam8i4vJX7xb5mJGL5Teht0u4u0R79Qa7K3O4/S6lao3KxB5y4wewxw8QFycIjTxu7BCKBKk8BdgDlRY4DJVrTFXNRNKIBuOU1U2VzkiASwAT4JLPVfJT1RawkkMAS/DJDwCTFbgNWCpVcq/k0zuKOpAyBSuKE4lKfYbaIV1BMFQf7kLLsIhNmyhOzpKvzTjAiMRm7UBzFXf1GruLl9lauk6316ZQGmJkej/VvUfJ7TmGUZ0ltkp45PBjE6IIOw7IiLQYEVEcqK0UdbUMG0MtjoAmEpeuXrpWiZGVkQhgKWgpYANbeAcwAS1BIXsbMLE7inKi5wqV6usdw50oX2rEBawoWRkFKNX+mEAHIoAktxDbICucUXkII1n5GMuMMY0AU1SxvYa/NUd3+RKtlau0NxZx3Q5mJkd5dIba3qOU9j6ANX4P5EcJzSJ+7OiCidF3VFoELI8IX8djKmAZtT/ENob8FfVS26s2IjEWKl2DQ0BMDPzfgzUw/ncZfTFiA3s1AOUOVqm0DOwUMZGAJV5PxyBnir0LCGNPTDymIYAkKqA3j/NEUYFIAItjLCvEkvO8OuHuPN3Vq3SWLtBbv0HQWCcMXELTIluZYGj6XgUsM3UfVmUPcbZKYGSJIlG9CNsQLxsQ0SOkn1pNAcmB2MEko4dhqI9TnBKjLbZsoKapWopGp94xMSGJdKrnNECWQY0+gUw4Af/vABNxVruTfK4SLYskOqzGUyRMKINPEHbxgi5h3FdAbKUQ8kO5TRniCmFoqWRaZoAddTF7m3jr12ksXqC9dIFwZx7HbWAQEhkW5KvYI/vJTd2napkbO4g1NEVkldSDJVMSwES6OgSx3N9X1Y8jByPOYpPHtgpYRlYlTc1P6uXuLHgqZQpYaohSabsbMMuwBoAFiYQNDNkAHtX9u/R/4ElT6RHbEePiBh3a3V3a3R3coIVlB2SyJpmsjW3nyVgjZM1RDGTQYBlCKdrQWqG3fIXG/I90ly5iNpfIBR0c2yAybHy7iF+cwBq7h/zeByjPHCEzug+cIURGxWaBRxj36Hk7dNw6ftAnDEUSsmSsMvlMjUK2Rs4pYRmZxIvLz+62NmrTQjGsifEfSM1tJ5WcbxqyCCphfnLibcAGhvIuwAbSpQ5SJEskLNTBtvs7bNdX2a6v0OltY1geuaJNrpghlylSzE5QdKbI2SUc08YxQgy/SbizSGfhIs25H+kvXybTXqMQd8k7NrGVoRtnaDtVotp+CvsfpHrgAfKTByFbwYvB8/sEUR83bNPorlNvb9Bze0SB0I4ixdwo1fIUtdIkpVwNx8wnPC1hE7e1KeFHd2zZwJ4ntvw2ephGJgEsjry/B0yNZaKOd7/US8cxoRK+EMuO1XY0u5usbs2xsnGT3dYqAR2yeYO8AJYrUMyOUclPUS2OUsmVKVomhtvE31ygPXeZ1twFwtXr5LpblOiRdxxiK0srMKkbBfzaLKVDJxi+9ziFqYOE2RItv0ejVafTa9L1m9S76+y2Nun2+8SBTc6uUqvMMDlygPHaXiqFMTJmkTiylVxbQq7NO44s8ZyppN3FDu5Im0iYaIi+BoClEqVgCWgp30tRS7x5hBf6auRtR+7q0upvsbJ1g4W1q6zvzuMGDaxsSDZn4NgZsvYQQ/lxxoYmGa+MUsvmyfg9vLVFmjcu0Vu4irm1SLG3SzHuk3NssLK0A5MdI4dbnaF06AFq9x0nNzVLz7LZ6jbY2tmg3tqm4zXphk26bodu3yMOMxSzo4zV9jIzfpjJ4QNU8uM4RpEotAkDmZ1BxjZTL59OUB1YQo8GlOoOqboLsAgvlSWhAAkpVYZ7V2yo4imAxRGu76oLdzIxpuXT9rdY2b7B3OolVrZu0vV3wOpj2RLnCV/KUsrWGK9MMD0yxUS5SjkGd3WZxpWL+Mvz5JqblPsNCqFLxjQx7SzdyGLbzNGrTlI8eJTqkaNY4xPUY5+V+gYbO2vsNjZpe00iJyI0DfpuTBxmKeXHmRzZz96JI0zUDlLOjGFTVMcjFsg2LLKOiSVSlqpnon1ilwegDZxAYttMcomE+bGbGEGNCZPQQoyjgCegCW3Ri6mWikqKG/fA9IiMfgLYznXmVy6xvjuHFzexMj6R6eK7PczQpOgUKToFavkqM7UJZkpVwvVNNn/6EWNjnRGvR9ltYffaGEGI5eTwrTx1p0CzWCOz/yDlQ4fwKiXWenXWWhv0/BZ9v0mj3yK0ILKz+IH8T4FyfkLVcc/YYcYr+yk5Aph4a4c4tDQecMw05tS5D/jkgPWLZ0g5aSqAtjqtOI57US+JvQy5gLjOFLA0K6HOIA13hEpEhISGS0yfkC7tYJu13ZvMr15ibecWXtTAyonc+wR+VwFwsHAik7JTYnZ4mgPDkxhbDdZ/vIC1scVY4FPxuti9LvgBhpXBs3M0FLAhMvsOUDy0j27BYbG9wXp7ndDoEtCl5XYJbYdYvGpgJ4DlEsBEJcdK+yjaY1iUE06WklkNbe+y1Amn/P8HLDMArBm2NYA2Dck8iHYnoN0JCNOUTSphyrvoK2CR0aMX7rDWnFPAljeu0/F3FLBMLsY0feKgT9yX9E1IyS6yd3iGA8Mz2Ds9Ni9exVjdZMT1qHku+TDACCVXYtLBounkaZeGyB0QwGbpFi0W2qust1bxjZZKeC/0IFMCq4Tr2cRBjpJI2OgBZsYOM1rcR8EUwEqYMmmloCJlhjKJQcQkvE7E4W6V1ARCGgXlBirZjDpJ1kEBS4JXASyJk5WppsxMLihUwlNWHZsusdFXidruLDG/foWF1SvUO+vEVp9MwSCbjTFil8DtEvd9ClaB2doeBSzbCti9fJNgaZ1yu0vN8ykro9ZMF60wpm5l6VarFA4eoHBghnYhZqG5wlpzGd9oJFIskzQLhJTwvQwWRSqlSSZHDzE1cohaYQ85s4ZJAYMcZizs39G5DuyX2uvb4dwgT5basPSk/G0Ji1OVVHKmGS7MWP47cI+aB0oSfRICCVkkAcswhTi2abjrLG+JHbvCxu6iciMnF5PLG1iWj+91CfsueSPPzPAe9g/PUOxB+/oivbkVsrt1Kp5PzbTJWhnNPDSCkF3LwR0eoXjwANm9EzSzgQK23lzCp47pBMSmQRjlCIICxAVyTpVhoRSjBxmvHmAoN4ljVBQsIbQiZRoySTSRusGBIqqESVIhjXsSapqQ2YKqcxzHLSQGTKVIk38GluaUkoyQedtdyroLI5ZQSn7TwzCEkvTpRbtstBZYWLnCysYcze4WkemRycbYGYm+XPx+n6yZY6a2h721aaq+hbu4TvvGIvH6BkOeS82wKGYLRKZNI4yoWw7B6BiFAwewpoZpWB4LrWU2Wiv4UR07I/bOwvcsAi9L1qlRLU8yMbKXidEDDJdmyVsjmJQgFqMtKpnV2NKQLMpdweBAGZMsjOZe/o64FgahUQNh+lEiRZprEmInaeABYKKaEoRJ3CY0OSCOXeKwi2G6GHaAb3RodlZZ27zF8votdhsb9CUbYfqYGQiNEM91cYwcU9VJ9lQmGCFLvFmnc2sBf3mJYq/LEFDI5MHJ0AyhnclhTEyT3buPoFZihz4r7XV2Oht4UR0nE2FbJkEfIs+hXBxjfGSWidF9jNT2UsxP4BhVjLhAHGVAYsxBMG46tzMUaVx+m7IKQxDxUIuUgioKrRJWl7SMhvGxSpOm3+Ikq6lZ8kHaMpLzJIUTEId9Yr+tKmlkImLLxXO32dldZn1rkZ36Ou1eHTfqE1oRvhHjej62mWW0NMJkaZgJO0+206M7v0h/YY5su0khDik4ST6/E1v08yWcmf3Y03voFrJsBl02uju03F28qEnGCclYJvRjzNChNjTO5Ng+xkb2UhqaIuOMYIh0RXkFS4NyyZXJKpqWJO9STmGm0pRkJ5IUdRJ23gEsTVHXBx/HcpoY3TuHIZIl6RwBS2NOoQtiIT1wW6qOZGKwfaKgidfdotXeotXdpdtv0nY7tEKPVuDRc30drIRHtUyeyUyRahjgrS7TXbiJ09wh4/VwpBhg5+hLsFwZIb/3MExMs2uZrPW71P02bixxZBvb9MnbJnksCmaOanGY4eoU5fIkTn4U0x6CuAhhLk0BZhOwlIWnXEnuZ1kJgGaSaRUkBKzbnD+GwiCn30gFUaRLTrfTQ5OzEnj5HgRCC0QNJZUSEAY94n6TWLKmttg1nyhsE/pNoqinxNaL+nT8Pu04oh1B25VzRCFschGMZ3KM2xBsrtJduonZ2MLsNTHCCOwsgZ3HHJmifOgYjEyxGYSsdjp0JLOaFXPcx8KjYEu+3aQQW+StPLlMGSdTUbAMs4yh3rGAYRUw7DyGncOyJEeWgiQSakk4ZoMptQFLnY7YMAUtdQy3ARM5GaQ7ErAE3wAzBSuW0le/C16HyO3ieT3cXpOw1wQBTMCKPYKgo+keiSHzBUfFtBeHuE4WN5Oj40e4bkjkhsTdPsOOzXTBIdpdo7N8k6i+QdjaIZYFkjJbtkx2YpbK4RMYtQnWO33WW1082yRXymKaHmbcp2CGFMIQpx9geBFRYBKFonp5DKOAaRYxrSJmpoSZLWFlimTyRex8EcMR9bTTsl6iqrFlaz5uIGWyfvIqivYmXjLN94hmGQJYiBl7GH6fuNskaO4QtLaJu3XCbp1+c4decwu/11BbBilgkvWwIk3rFIp5sE1c08SqDuMMT+CZWYLQROKY0A0oORmGcw5Rc4vW6hy93VU6O+v4bh8nk6MwVKM8tY/y/qOYxWEa3T6Nbo/IFM8rVqJN5DfJBD3MVou41SbqeQReRBhIpjcLRg6sPIaVx3QKmE4RK1ekUBulNDqBUxzCzBYwMkVQZyPjzhGZWc25Sa5RLLcImXBEBayRsl0x8I4CJmy7pwAFu+v0t5Zwt5eJWhta4YnaOwSdHUKvBWFPvacQWmXEtomTy+Bkc4SmAGZhDCWAxbkypuTEnDKWnSdXKJPPZon7bdqbyzQ2l9jaWKLf61Aolhgbn6Q2vY/c6CymmcVtd+h22/h+j0jiyN4WkVsn43cxOy1otcELiIJYk4hJjTFDbGY1v4aVI7ZyCowzNExxZIp8bZxcZQy7PIKRr6hU45SIrLwWjwP1lonxrwwA2xYTBGQMOWJswwdJ8O2u0lu9SWPpKt21G8TNVRx3l0LcIScpZjnCPoYmmIxEvG0RZ1srO25k0MOka2cIcmWs4jCFoUkqw7MMjezBqU1AXvhRjNvYYmNtjoWlm3S7LarVKvv3H2B0ai+GhD0dl7hRx2vv0q2v09xeoF1fAm+HfOySC3wyfohmnNTzJV5PQJNiXGjaBIYjlUw8I4Nn5bAKw5TGZ6lOHSQ/tg97aBwKNchViOwSoZETw5SSLqgOqkabokkmZPWIsaWY0d+lv7VIa/k6zaVruJu3MNrrZP1dClGbXNwjg4sT++pPNJNkmoSGvLszSM+0FTT5K6uXKYySL89Qqs6QG92DMzKJUSoThi6t+gbr64v0e20qlQpjU1MUh0ZUJ/zNbXorS3Q3l1R13fYqsb9FwepTzhhkxc74IUYQac5OVEkLGVI4NjOEVobAdBS0Pg7twCCwSwrY2N77GJo6iFObxpBKe6aigXwgJkT1LVFJ4Yiqkltu4lUdKb+LhAll6O/S216mtXJDQetvzkFrDcfdUcDy9MkbPlkplyF1wWSQfiTzMwlNyR6IKti4UaiH4RSwsiNY2XGc4iTZ4RlyE3txxiexilm8oEezuY3v9Sjm8xTKZS2Z+fU23aVl2otzuFtLRJ0NDH8bJ96l6LgUHQsztoj8mCiUqlZMqN0MFoYl48gQmhl8w8LFphdbdHxTARua3MfYvvuozhwiU5vWtgScMrGopKm19UEJQNhcasOEvGscGWmHggiu4bXxW9v0thborN6ivXaL/vYCRnuDbNihZPgUTJ+sqaaRKArxwwg/kNSiqaGN1BZNYeGhSxR62E4eOzuCb9ZwzQrkRsiP7aG8Zx+5qXEo55MWhUgiihgj8PG26zQWV9lZWKC/tUrWbVA2uxSMFna4DcEusS9VK5NQcl0S8lgOpiNHBsNJ7JeHRS+EThDRDSxCu0CuMk51ej/DM/dQmtiHVRmH3BBYBTBzhCpdYmISp3i78t3VzKrET9INE0jJFVs8n9chbG/jbS3TXZ+ns34Lb3cFOjs4QYdc7Cm4pvY3RISqClLxMYl10FlV9TjoaWeOLattDdGNy3TjIlFuhOLkXkYOHKK0dwajWiTUOFVKcSb0erRX1ti6tcjuwiL+zgZ5v82w4zJk9ciEO8TeLr7n4kkLgZVX7yb3lvhSq+2WSJej6ugbNp6AYOXIlEcYGt+jR35khkxlHCM/BLaAlU0cBdIxJJwsUcncwOhLGK3FjVBixCDpg5GoQY1Hh7i1jbu5QndjXm1If3eFuL2LFXSxhFZIPkrDpiR1KQNVwCw74cxBDzvoIXW9gCKdqEDXKBGVRilP72f04EFKe6aIyg7dyNUiSy6bwXQ92ivr7C6t0VxaJdzZIttrUKFHxeyRj5vg1/F8D9fI4jslQiubcCjDVMcjKiWgxU5OOZiRK2IWhiiNTFGd2qte0irW0nxaDqShxRCPKoClJDa1YZkBD3O1vUXskDB7aSgST5lEVFIkxesStXcJm1u4u+t0NhZwt1eJug0it03gdogkEtD2gaRDRwYtVzCjgEzoIv7GMS0t9XtWhagwjD08SXF6D4WZaYxqjnbUYaO5ST/0qJRKGlOaXdEjj2C3hb+xhbe+jFHfJOc1KdIma0jWN6JvOPSMHJ5IlDid2MCLUKmKnTyZYoVCdYzi8DjZ2hiFkXFy1THMQkXZvzQCJB1Jwv4zGJaEUFLXSNP0coadBt+uUAMtOUlCLekP0t4JiS0NIbE+hmRN3Q5hr4Hb2CCobyQgtsXVN/DkO18I7CANZyh+Ei1k4oCCeGCxadkKcXEEhkawqiPY1SHCUoYmXTa7G6zsrNLzuhQKOSqFMsPZCiO5KoUwQ7DbxltZxV9fwWzvkA1aOJHElAH92KAnqieSIelq0yGSw85h5kpkyzWKtXHyIxM41RGcQkJYhagaEltGpo5Xahmm5YAcaUYwyW7FWFJlEi/p+i0sy8IUQy0mPBLjHRKHofZISPOIJV0ypGkdtw3dBrR3iRo79Bs79BS0LkEgjSFp/6KkiGJpQzHI2w65fFFth1kbx6gOExcLBKbPjtdgubXMUn2BtfoqHSmGWCbVUoX9Y/u4Z+oeJorTGH2I13dwV1cJd7cxew2VfgnV+mGIL5ItUpnJYWUKCoiAZReGyJRrZIeGMSsjIFIl9jQyMCTFI4fY3kjSWxJ/20mcqaWypHQmdtWwpGdDOhD9enKSXETcs9ADdc9JJ45lGdhSYYkDgqBHT6Vql7jbIG43CNp1+p0mnsScUlazbTLZLJlMBtt2yGYKZDKFZHASngxVMSplJD3VdOust1ZYbMyx1lqg3tvS1gMpzxWzJWZHBbCj7KnuJx8VMJsBNDrEnQ6G1yP2ekpDwkikOzErsrRitwy5Z6ZInMkTZwqQK0JW3he0KuVkstjqmESaEkOVdJiljV2aHxzUGiUhkLYK+P0trNSrRbGFHxnCAZOOlaR3ib7r0Wk1aDd3aNW38XtNbOkglDDF7agdC6ReKVVS0XfHoVAoUK7UqI1OURKXbTh03YB2GBNkDOySRWD12eqssrRzjc32Io3+Jl6Y1BjymSJTw7Mcmryf2dphcnGR3lYPd7uNE8FQMU8+axNKb6zfI9asbo9Op0e906PZD5SoWoUh7OKQqmcvNHDDWOuepaEKlcowlaEhCrmszvV2NVGlLckPDlrAJIpJymyNZZxsHitbUM/Q92MloHbG0qKqF4QsbWxz4/p11hbnae6sa7tlOWeTd0TyfIzYJ5bcVr9Pp9MmDEPK5RLTs/s5cN8JpvcfwbZyrK1vcXNhiXqvQW2qwvhslba/w/L2VbY7i+y2lnD9NtlsjkKuzMjQNPsn7mdf5QgEDreuLLM6v0YlX+LIkXuZnp4Eqav22xqT9uo7rK2uceXWAtfnl2i6AeWRSUam9qjx36q32a43NSIZHZtg//6D3HPoANPjw+RtqZilPSlhhBnFONogmGYnrLR7p19fwc7ksCWXbti4IbjCljHpdfssr29w8co15m7dxOt1qZbyTI5VGa2WKGRMpXeWdL/EIc1Gg+WlRTY2N7RjenrvAY6deJyD9x0nkytyY26Fv379HXOLc0zNjvHIz45RHDLZbS9Q7yyx3VjE9VrksnkK+bIWM2bHjjGW289uvcsXn33HpQtXGKmO8Nyzz/DAsSMamRh+B8Pt0t7dYX5hka+//xtffvcDu12Xffcc5f6HHqNYHWVzt8ny2jqLK2t0un2mJiZ45OGHePj4MWbGhrURxhbUUsAkTT+oVUpDs0qY19q4o5KmdI6a9MOIRtdnbmGFv126zOUrV2i3WoyOVLn30H4O7p1hrFoiZ4t9k8a2pLGuUd/l5q2bzM/P0XNdRidmOHriUQ4feRAzV+DC1Vuc/ug8Fy78xOTkCC++/DSH753GsNq0uivUm6v4fodsJksuV6JSnmJ86CBONMyNhWU+/PA83//tAuNj47z5i9d46vGHyQrXi3rYvku7Ifef5/wXX3L6/KfstPsK1skX/4GJ6VkarS5Lq2v88NNFLl26rIH6Iw8d56VTJ3nw6CFGy0WtiBvS4ThIzSddxTjOoBnFbyuNiISH2FlM26EXRNxY2uLMp3/lk88+Y2t7mwMH9vPkzx7nkRMPsGe8Rjkj/aRJiX3QaywNISvrKywsLrBTr5PJF5g9eC97Zg8iDeY/XLjC6T+f5buvv6eQz/HyC8/w8ktPMjtToS/xq1vX/JrQOXEUhewIGavKVt3jq29/4vTHn3L56jUmpyf59W/f4LlnnqBoWUhDuhMG9Dod5hcXOffZF3x49hz1do+HH3+KV954kwOHDqlT2G52+PrbH3jvvfe5duUKszPTvPnqK7x46mn2TY2RNU2VMiuS2FRCNemdlfGkgBF0CULpJJQUTQ7DtNhodPjqh8u8+5cz/PDjBcqVIU4++xTPPP0E9+zfw1AhS8J8pY4nyhtjGVIfDGm0G2xub1FvNjT4Hh6fYGRknI4f8s23P/L+2x/x7Zc/IJ3fzz75M373m9d49MRBDMMnjPra5Ku9sHYG28zjujaXr63y8SdfcO6zz5lfmmd67xS/+w9v8vJLJ6nmCkl0Ig0ursviyiofn/+E9z/8iO16i8eefJo3f/0bjtx7SPlmq+9z8cpN3nn7XT49f45SPs+v3niN137+Igdnp3AMU22X+E4RJDX+ptRXBx2IYT/hXUJdnRxeGHF9cY2/nPmUd/5ymrX1TR56+CHefPM1Hnv4GCOVYkI30vgzkmBZ6IRpYZmWtkO1e11ava4mfnKFPMVCiXbf5fPPv+WP/9f7/PD1BcJeyIljD/Iffv9rXjr1CEMVaa9MO7HVx0vgbrC94/LXry/z4ZmzfP7N16xtrTCzf4J//Odf8dqrLzJWrSEJaWkACIKQ5bUNzpw7z1vvvsfmzi5PPPUMv/397zh25JDGthKE35xf5f33PuD9d9/Vytiv33ydN155mQOzU5ixoYBJNcoQwKSKpo0rgx7XyCPUTmoTwzLZanX58tuf+NO7f+GTz78kVyjwyzff5FdvvsLemVEcWyrjKQ+OQ8JIym4BlmViW1IVMPGiEC8MCSSgt2Icy6brepz9+Ev+/f98m+uX5wh7MdPj07z84ou8+spzHDw4SbmU9tOm9cBOJ2ZuYZsvvvqRTz7/gh8u/Mjm7hqTe0b47R9e5403X2ZmYhJb2ynFVkesrG9x5ux5/vT222xu7/DkM0/zj3/4PQ8eTgDrhjHXbi7y3rvvc/b0GUrFPL958xe89PxJZsZHtFQk2pKxkvZ6AU1Qy4oXTRrqZNJJ4Cw5rYW1TU6f/4K33vuAH/52ganpGf7lX/4Tb77+MrWhrF5Qy3FqvyRhFyShlClCIVtbpIwCvgT08r16UZNOt8df/nyO//t/vMfOZgsjlJ4em3sPH+aFF5/hZ088wPTMkE5KJNj1IzY2ely7vsKFi9e5ePkKl69dYXVjkepIgVffeF4BO7h/HxlbTD8EYcTq2janz57jrbcEsG2efuYp/vCH33P8yD1q0Nt+wN8uXuGD9//MpZ8usGd6ijdeeYXHHz3B8FBJN5bI/eVcbSoUcxXFFLIpD9OCpcQLKHdIAAAVHElEQVTdhvSNhly9ucAHH33MB3/5iKvXbnLw0EH+23/9V9545QXyjnpcBUvEVtvL0w1S0huqtfI08BbuG6Qd1yKR9WaTd989zbtvncaI8+SyJbY2t1UyH3/iIV559RRH799LPpvwoWbb49atLa5eXWB1dZvtHfGAt7g1dw0nG/HMyUd54xcvcfToveRzeU30eUHEyuompz8+z9tvvc3W9iZPP/0U//iH33L8yGEFodHr89W333HuzFmajSYPHDvK8ydPcvjgPnKOo+AI208EQiqNIUEYU8qlgEmDbSghhWHg+iFXrt1Se3H23HmuXb/F7Ows//X/+M/88rWXKDmJFAr4onxJRkO6EgZsJenISCJPQ72SeFJxKovL67z73hm++uonpib3UakOc/naVRYWbzGzb4xXXnuep559mInhYWX6azu7XLo4x41ry9hGgVy2zK0bt/juu6/pdRscP36Y115/gccefZBKuai5dzeIWFzZ5MyZc7z91ltsbKzx6GOP8MtfvMGRw4c00SnAX7l8iYW5OUaGh3noxAmO3Xsvw1Up+srGsUhNjqMhobgz8ZaQdVIb1tMuwwQwkbDL125x+uOzfPLJZ1y9dp3pqSn+9b/8Z379xiuaP9ftLwKLbG6QQzcJpCX2dHtMUgRNtp2IJHZ6fX68dJO/fPgJSytbPPDgCcYmJ/jy26/59IvzGBmfF15+ipdfPcW9hw7p9peF1RW++/YSc9dX2TO5n4Ozh7lxbY6zZ86xsbbMoYMzvP7685x85hFGakOSiKLnRywtb3L27HneffcdVleWOHr0CC8+/zyzs3vodFqsra6ytrKEY1kK1sMnjjMxOobj2JqxSCr9iaF3xD6kH2XtNEXdTT+QxgvxMlduzPPRmbOc/+RTLl++zMTYGP/tX/+V37z5GqVsuptDq+KBXly9h17YTLusU7nTfjOUfgjD/uTLv3H23NeaYDz10kmm9kxz+pPz/Psf/52VzVs8+tSD/PJ3r/GzJ54gZ+W5Pn9Lmb0A9tgDj/Hk4z/j2sUF3vrjB8xdv87M5AhvvPE8P3/xSUZHq7oPpO9FLC9v8sknn/LB+++zuHCLvbN7eOSRhxmuVVlbW2FxYY5+t8vRI/fy+uuv8/D99+M4sr3ndlcqYSit9UIlkv44wbAwkLBOWgoXchaGEfMrG5z75DM+/Ogjfvzpb9Sqw/z2N7/hF2+8yvTEKBnb1qA0SWkn/EtTyqkKasUmbQGVa4qELW3ucPr8X/nq65+ojgzzwksnmdk7w5fffs87H7zL3y5+R7mW4+lnn+DUC6cYGxnnwoWLfP/tRUq5CieffoZ79h/g6sV53n7rz/z0/Q/kcw6vv/o8v/nly8xOjitgvi9Gf4ezZz/h7XfeZmV5kaNio049x9jYKEsL81y6eJHFxQVqlQovPH+KZ596munpKTIZW01H4Etay8RxhCYZ6kh8P2Y4n3rJQU5/kP7ZrDf469ff8t4HH/DV139V9E+dOsXrr7/G/UePMFQopH39g+7idGfuXRu47t6EI4DeWlnjvQ/PceHSNfYfOMALLz3LzN5pLl+9xblPP1G13Nxe58ChfZx87iSze2a5du0GSwurPHD0AZ57+kmGhoa4emmO99/7kC8//wLP7fPzfzjFf/rDr7hn7x7d7CCSsbq+w8dnzvOnt/7E2toqTzzxGL/4xevqDZeWlvjhhx/5/vvvNNS7//5jPHfyJA8+8ADjo1p51C4jibgzjq0SJtf0g5ixAWB9KYeHA2ph0nX76sIFsDNnz1BvNLj//vv51a9/xamTzzJeq93pZtdaQEQshlLslWWrsRRJDiNppEtasK/OL/DHd97j1twiJx46walTzzCzZ1Ind+HSZc6e+5hvv/1Ws5oPPvigAtbpdMnlcpx85iQP338YL4q5euUmpz/8mPPnz7G1tcXzp07xX/7lP3LsngPqjGQs62s7nD5zVgHb3t7h+VMn+af/+FsOH9zP1k6THy9e4ezHH/Pdd99quPPII49w6rmTnDh+lGqxQD8IcYMkvyXzkcqXeMvaQCVlZVw/0KShZUseO2J5bY3PvviCDz78CxcvXaRUKvP0s8+qaB+55xCVao1cNqv2S6tFgYixQdayNK8k77vdnm40sDJZbiws8v/86U+sb2zy3HPPcfLZJ5kYH6HZlmzIOp9+9jkffvghq2urDNeGmZic5MD+/Tz44AM8fOIEe8aHdSJz8yucO3uOjz76kOWlZZ5+6mn+93/5Zx46dq9OyvdDtWGnz3zM2++8w+7uLs89+yz/9E+/54Ejh3C9gPmVdb759ns+/+xz5ubnyOdzavwl9Hvgvns1LSWL7eliW7rRTI7yoAjix2IsfQLZaWY7OBY0uz2uXr/ORx+f4dz582xubbFn7yyPPfqYGtCDhw4xNjyivEVecgMBTOyVkFgBq75Tp93tkSsNMb+ywh/feotWu82rr77Ks089wWh1CC+KaHddvvrue/701lt88803eJ7H5OQk//Dyy/z85y9zYO8e3R0i525s7PDJ+U955923uXHjFo89+ij/2z//E088/CA5y0oAWVjl9OmPef+D99jdrfPUk8LDfsfD9x9RuyRNLfPzy/z1r19x/pPz3Jq7xfjYGCdPPsupk89wz75Zsvk8vhZAzCTjrC1VqZd0/YSRyxKZYrzTILrZavHT5ct8fO4cX3/zDVs7OwwP1zh+/DiPPvoo9xy6h7HhYU3FJBsDDA2R2q0225vbbG9v4wcBleFR1re3+fNHH6nqi2d64vFHGalIG7g42pjLc/O88977/PkvH2pmRNj/7377G1588RS1gnRIJ3nPbrvL+U8+57//j//OpUuXuP/Y/fzhd7/jhWefYrRSptf3uX5zidNnzvDhR39hd2dXVe6Xv/oljz18nEpZ9m1G9LouN+bm+OjMx5w9d1bP27tvH08/9SSPP/ooB/bvpTA0lEYuyYb/24D1vXTvo5lQUPEKg4czbO/u8tPFS3z59VdcuXqFbrdLtVbj4MGDHDp4iPHRUc3dS+hjW5ay4ka9roD1ez2NQ2sjo2zt1vnq2280E3Lq+VOcOHGcsWHZlmervVvbrfP5X7/mz3/+s6rtiePHee3Vn/PAsft0X5BogRRG/L7Lp19+xb/9278p5dm3dx8vvfA8zz39FDMT4yphN+cW+eLzz/nss89oNJscO3aUl156iYcfOs7IcFWNuSzUdr3BN9/9wKeffsq1a9fUtOzdu5fjDz7I0fvuZWpmmnKpTE7S15ZsnBlImBep2Mmuf8la9FxP9yLms9KpZ7LdaHDh0iV+uniBxYUFlQDxnFNTk9SqNVVFoRW5rLR1Q7NeV9AEyMmpaSq1mgJ249YtnGxWjf6R++5jYnyMUiGHbRipfVpM1H9zS9n5E48+QqVcVvsqKp/LOIS+x1ff/cBbb73FzRs3GK7WOHr0KI89/Ah79+zR1Pjy8go//vgjP/30ky7wgYP7ePzxxzl67Bhjo6Oah8vYFn4Ysrq2oYlEOX9+fp4gDJiZ2cN9R+7lnsP3MDk5Qa1aUdNz57kVKUkTWyQXETWScMByxONZBIGvoEkgK55pcWGReqNORuyX7Ft0XVXlcrGkn7ndHv1+j/LQEHv2zJIvFhWw7Z0dLMdhZs+MHiMjI1p8EMCl7tfqdHXwjVaTw/ccZlby9aaJL1tppPc54xAFAdfn5vjxbz+yvbWl2ZFyucz05CTjo2Oas2o0GiwtLrG8sqxEfGJijIMHDzA9Pa3URDyvSJkh/Wt9V+3cyuoKS4uL7OzuagFHONv09Axj42MKWD6b0TxZul8y2aWm4VHaoy72TJi/TEbE148jvCDQFVtfX1fvE/gBrtvH7cm2ZYtioUg2k9GCru/7lEolxsfHsaWFXJrh+n3teSiVi9r/JROVcEQ3helO6oj1zU08z9XflXI53DRTIBKcLF7Atqr8pk5WJEoO0YahoTJZJ6NOQ1Sx1Up6K8vp/UrlUgpWRu8rmRVZcQG1026zs7tDfVd29QbkczmGKkMUiyWKRSkTyh7MNKcvhUg5SXRYJEXqihLTKDcLfK1lWrath3rEMNR+BhmY2+8TBoGudDab1d+Kl5TP5FrymdQ8BYxQW6KS7KWsooCcbPqSvJMUjwM9VL1zOf1MFkkkwUlKXCptMk45RxbT83y6sqFLVDab1QUTBxREkpJJwjblUbIoei/Z8icMfrCXarDTPanDyoIIlxvsPxIV1UqSZVDKl9Ino/hSoA0UoMGzFwR1fR8L1UjAkEsLSINnVSRPF0hiriRATW4koOkENVQS75sEsLookpmVVG/K3yRol9SM73s0Gk3lgSIpMinXcxUgaWqRcEykQd7LJASIjLQzGYZKs0i7fGbL5tQ0JSPX1gUUKfJ9BcK2LS0uS2JQ0unyXiRNGnFkbklNVQrQdiIYnqd2XOxxPldIK9+ed5t8SrpP0hsyOQVA0jiOo6Iuk+/3XZUKmZAiL02/4h1FZT1ffyMXl9WW7+UzfSqBTCxIwNYBx8k95PNSsaRquL29q3aqNlzVjScCmIxFpVval+KQQDsMk6KEI5zRdvTevvS2ysOPNKZNXom2JGMbqK8AoWCIgAQhmWwCjtjpBDCxlZnEXoaRapLMVc7LSvOwbvmWLcnag5L0eKnkyCt9CFEiQGKYEzsnYp1IVbpHQvrB5Ldqb8TjWomEGYlaa4wqbcOhn6qXgJ9IsGyQktYmkXDhb6rGuax6RWFeMhmhInJvSYXrc3XSR0HoQ5FExSxTpUdAUGcl4YyZbk9OibRIYbJYIoGSxkoWTzRHJEqur+ootY1YSmrJNcSUJFpj4UjrgSaopVXprg3x2iMqT2RKJUBWUTsJxcb4iY2Ri8nKycWTtPSdB4LIuXKOVip1JZMu0WSXinTJJODKS5rsJH5M7J6ArXlutY2SGhbplusnAItEWrr6Kjn6NKnkOToC3sAByNicjKOSMZiL2rNU+gaPwBHbOPhs8EigwXcDoZFzxD6LqbCstMwmhl0nJBIljb1hqPmibqerdqFQLKqY9t2+Mm0BQ8VYG/BkRa1kYtIBZJn6V64lDF5sk0xeMnIiOTIzCarFpshvJPgdSKqocUba1cOQdrNJv9+/7YTE9vmBPHXFpFAqUSwUtOnXE08p49f7RXhuIjm5fE7bDeQ+4sllTGI7B6Bqo0wmo5RIpE8WShZGNcM06fV6ahdlzPlCQZ2UKX1jqpKpR9EOMSmTiT3Z2mZrc0N5lqRxhSJIqLS1samyKN5InwsWRXox6dYRgyvqIPxNgJPB9Xpd2u2WJhKlM1oGt7WxofXDQr6gDStifOV3cp9arabSJnxvZ2dHVU3sh4AgNk0kqVKpMjI6rPcRNe52OonaR7IYHbVFQiGqlareX+iFqJ44CbmvLHS5PEShkFdHI70gYlcFUEkyFApF5ZlyLaE/whcVtGx+UDVK2jXFOou0yIpIQ4cQOVGpibFxKkMVGo06a2trWn+UicqKC01wxEhKi6X2mJkpYAlnksE0mw0c22J0dATf81helM0LQmzLOkCxJyL2kxMTmqWQ/JmQXOF7MsFsToISdAIiMdXasFa+ZZGEpMqRPCssptls0ut2laCOjI4qvxLOWCwWlVt1ez29piyM8EBZFAF0QHOq1RpyyG/k89HRUSYmJpR827cr36nLl5UVVROxXlleZv7WnF5cUtQSgkiFZW19TaVrqFxOeFocKWB2JnkYkMSiprhqEX8x5J12GiY5TE1NEHg+83NzOqkBeZV7iNQKE5+antbry8TX1taVY+Xz8kQTtNFF3ldrVWZmZ8nnCzqx3d2dZIt1DLv1uoKkff5jozQbLQVfqIpoiYAu5LtWG6ZSGboNmKio2Ff5fHR0TIWj1WozMTHO2Pg4ubxsvxmU2fSxLL6qghhUSQbubO8oaGIjBKxqpaL6noREGQr5vKqc2BEnlS5N5Yph1kqbGOqYXq+jsaUYaUnZCF9YW1ml77ral1UqFjUVJG59uFZjZHRMUysidbtbEsB31YYKYLv1ZNVLQ2UFN5cv6HuZnKiTpJMb9QadbkdVTqRIgK/XGwqg5LnkXgJosVTS96LSYpvFsUkcLRX64ZFhXVAZo4xJzlWSLZ5XOxAlWSZ8KY7IZmTzuKHGXUATaSsXi7o6YiMkRhwYffVQUu3OJgRSWLlMVDmQuG8pxnou7WZDrykqKb8VNRBvWy4VNWDvdUVN+qrmQ5WKAqaxZUPaQF0FTF4iPa1WU+2JhE7ZXJ5ev6tSo5lRKdK2W+os5DflUol2u6OHqJ/MQXik2DzxoiK5Yu8kwyK2W76TDp1qVWytpwDKb0TrxKGIjU56XAMJuCXjFJF1EuMnfER6w8RTCMsWoykEUrlYICFT6iGFVIo6ahE4IX9CJ8Qgi5SJHet12vo7yTzISokHEmmWtInYDrfbTxbCtnUSYpvE64mnlt+rOpimSlO321HeJOospkAkM/Fy4pnR64idUyOfzdLv9VUYZDFyElEEoUptwui13SThlbInqttVSS6VRKKTuFpUVb2v51EopjzMFbIq5WwhdppilvbrWO1NFCTxmHwudinxRpLDl5SjPErGUpulJbowIX+aiJQJiKeU+EwYdByREzshZNAXGpOEUEITNFhPY887MaaB77qJF85kVHpE2mVRBBwBRK4lCyFHwqeExsgmiyTVLlIjbF48raicSorUIFKCq+RW+XnCGRNKAln1ygnd1ihGY0x5llBKK9xB46sE2fr8iiQ21H6JdDuqdLQMYkb9LiWt2q4uZFP7MiRKSB5ZIIPR3WTa+y/SmzxNKSmRJ5xPJyk9WJGw6+Q3t+8hT5IK0gBaJi+TSld9QJIH5FI4lAbwgzENAvrkGQrp5AfBy93zSALvJHJICijaNGQlTxDVcUqBOn3Wo9jhpAMx5fkDT6MlIZGeNDRKtqqlD+FRA5UCmj4yV1ZIckC3n4uULFuaLtKnoSpVGEQGkp1VsOSSuijyeMA0ekhDs7sDeu3YELXRuDWRBpFksY9yH5FcWQxtG0/BkmEmsbCAmUQpg7AtabFPFkCOJJORNp4kuCp4g+hAH5s1yHYkvTt3AqP0qSn6o3RPUnKFFPE7X6TLcvvEwSML0jvq10nIoptD0ngyif/uGuDgEZ/awXxnNQfPObv7Gjr5dLGUsUvDgzSNpPZrcK90BLfBULojZuQuyR4syO2nhN71YLUE7L8Hc/B18oS6//X6n0bg/wW6N9HN0J3gTgAAAABJRU5ErkJgg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30724" name="Picture 4" descr="CMR College of Pharmacy updated... - CMR College of Pharmacy"/>
          <p:cNvPicPr>
            <a:picLocks noChangeAspect="1" noChangeArrowheads="1"/>
          </p:cNvPicPr>
          <p:nvPr/>
        </p:nvPicPr>
        <p:blipFill>
          <a:blip r:embed="rId2"/>
          <a:srcRect/>
          <a:stretch>
            <a:fillRect/>
          </a:stretch>
        </p:blipFill>
        <p:spPr bwMode="auto">
          <a:xfrm>
            <a:off x="381000" y="152400"/>
            <a:ext cx="1295400" cy="1143000"/>
          </a:xfrm>
          <a:prstGeom prst="rect">
            <a:avLst/>
          </a:prstGeom>
          <a:noFill/>
        </p:spPr>
      </p:pic>
      <p:sp>
        <p:nvSpPr>
          <p:cNvPr id="30726" name="AutoShape 6" descr="CMRCET HYDERABAD - 2021 Admission Process, Ranking, Reviews, Affiliation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6" name="TextBox 5">
            <a:extLst>
              <a:ext uri="{FF2B5EF4-FFF2-40B4-BE49-F238E27FC236}">
                <a16:creationId xmlns:a16="http://schemas.microsoft.com/office/drawing/2014/main" id="{4DFFA99E-F018-8D26-1DF7-316E0E020E5A}"/>
              </a:ext>
            </a:extLst>
          </p:cNvPr>
          <p:cNvSpPr txBox="1"/>
          <p:nvPr/>
        </p:nvSpPr>
        <p:spPr>
          <a:xfrm>
            <a:off x="381000" y="3139082"/>
            <a:ext cx="5029200" cy="400110"/>
          </a:xfrm>
          <a:prstGeom prst="rect">
            <a:avLst/>
          </a:prstGeom>
          <a:noFill/>
        </p:spPr>
        <p:txBody>
          <a:bodyPr wrap="square" rtlCol="0">
            <a:spAutoFit/>
          </a:bodyPr>
          <a:lstStyle/>
          <a:p>
            <a:r>
              <a:rPr lang="en-US" sz="2000" b="1" dirty="0">
                <a:solidFill>
                  <a:schemeClr val="tx2">
                    <a:lumMod val="75000"/>
                  </a:schemeClr>
                </a:solidFill>
              </a:rPr>
              <a:t>Batch No.:60</a:t>
            </a:r>
          </a:p>
        </p:txBody>
      </p:sp>
      <p:sp>
        <p:nvSpPr>
          <p:cNvPr id="7" name="TextBox 6">
            <a:extLst>
              <a:ext uri="{FF2B5EF4-FFF2-40B4-BE49-F238E27FC236}">
                <a16:creationId xmlns:a16="http://schemas.microsoft.com/office/drawing/2014/main" id="{94997AF8-6B6E-040B-FF07-B099985FAFAE}"/>
              </a:ext>
            </a:extLst>
          </p:cNvPr>
          <p:cNvSpPr txBox="1"/>
          <p:nvPr/>
        </p:nvSpPr>
        <p:spPr>
          <a:xfrm>
            <a:off x="238539" y="6229290"/>
            <a:ext cx="8753061" cy="307777"/>
          </a:xfrm>
          <a:prstGeom prst="rect">
            <a:avLst/>
          </a:prstGeom>
          <a:noFill/>
        </p:spPr>
        <p:txBody>
          <a:bodyPr wrap="square" rtlCol="0">
            <a:spAutoFit/>
          </a:bodyPr>
          <a:lstStyle/>
          <a:p>
            <a:r>
              <a:rPr lang="en-US" sz="1400" b="1" dirty="0">
                <a:solidFill>
                  <a:schemeClr val="tx2">
                    <a:lumMod val="75000"/>
                  </a:schemeClr>
                </a:solidFill>
              </a:rPr>
              <a:t>Batch: 2020-2024 			                                                             Major Project Phase 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457200" y="1066800"/>
            <a:ext cx="8381160" cy="75600"/>
          </a:xfrm>
          <a:prstGeom prst="rect">
            <a:avLst/>
          </a:prstGeom>
          <a:solidFill>
            <a:srgbClr val="7030A0"/>
          </a:solidFill>
          <a:ln w="25560">
            <a:solidFill>
              <a:srgbClr val="3A5F8B"/>
            </a:solidFill>
            <a:round/>
          </a:ln>
        </p:spPr>
        <p:txBody>
          <a:bodyPr/>
          <a:lstStyle/>
          <a:p>
            <a:endParaRPr lang="en-IN"/>
          </a:p>
        </p:txBody>
      </p:sp>
      <p:sp>
        <p:nvSpPr>
          <p:cNvPr id="3" name="TextBox 2"/>
          <p:cNvSpPr txBox="1"/>
          <p:nvPr/>
        </p:nvSpPr>
        <p:spPr>
          <a:xfrm>
            <a:off x="304800" y="457200"/>
            <a:ext cx="3962400" cy="584775"/>
          </a:xfrm>
          <a:prstGeom prst="rect">
            <a:avLst/>
          </a:prstGeom>
          <a:noFill/>
        </p:spPr>
        <p:txBody>
          <a:bodyPr wrap="square" rtlCol="0">
            <a:spAutoFit/>
          </a:bodyPr>
          <a:lstStyle/>
          <a:p>
            <a:r>
              <a:rPr lang="en-US" sz="3200" b="1" dirty="0">
                <a:solidFill>
                  <a:srgbClr val="C00000"/>
                </a:solidFill>
                <a:latin typeface="Calibri" pitchFamily="34" charset="0"/>
              </a:rPr>
              <a:t>Problem Definition</a:t>
            </a:r>
          </a:p>
        </p:txBody>
      </p:sp>
      <p:sp>
        <p:nvSpPr>
          <p:cNvPr id="5" name="TextBox 4">
            <a:extLst>
              <a:ext uri="{FF2B5EF4-FFF2-40B4-BE49-F238E27FC236}">
                <a16:creationId xmlns:a16="http://schemas.microsoft.com/office/drawing/2014/main" id="{47E15191-94D7-28D2-8C2D-352EC3C721AD}"/>
              </a:ext>
            </a:extLst>
          </p:cNvPr>
          <p:cNvSpPr txBox="1"/>
          <p:nvPr/>
        </p:nvSpPr>
        <p:spPr>
          <a:xfrm>
            <a:off x="381420" y="1295400"/>
            <a:ext cx="8456940" cy="4801314"/>
          </a:xfrm>
          <a:prstGeom prst="rect">
            <a:avLst/>
          </a:prstGeom>
          <a:noFill/>
        </p:spPr>
        <p:txBody>
          <a:bodyPr wrap="square">
            <a:spAutoFit/>
          </a:bodyPr>
          <a:lstStyle/>
          <a:p>
            <a:pPr algn="just"/>
            <a:r>
              <a:rPr lang="en-GB" sz="1800" b="0" i="0" dirty="0">
                <a:effectLst/>
                <a:latin typeface="Times New Roman" panose="02020603050405020304" pitchFamily="18" charset="0"/>
                <a:cs typeface="Times New Roman" panose="02020603050405020304" pitchFamily="18" charset="0"/>
              </a:rPr>
              <a:t>The problem addressed in the "Crop Yield Prediction and Fertilizer Recommendation Using Machine Learning" project is the need to improve agricultural productivity and sustainability in the face of increasing challenges. Crop yield variation, suboptimal fertilizer usage, and environmental concerns have prompted the development of a data-driven solution to assist farmers in making informed decisions regarding crop cultivation and fertilizer application.</a:t>
            </a:r>
          </a:p>
          <a:p>
            <a:pPr algn="just"/>
            <a:endParaRPr lang="en-GB" sz="1800" b="0" i="0" dirty="0">
              <a:effectLst/>
              <a:latin typeface="Times New Roman" panose="02020603050405020304" pitchFamily="18" charset="0"/>
              <a:cs typeface="Times New Roman" panose="02020603050405020304" pitchFamily="18" charset="0"/>
            </a:endParaRPr>
          </a:p>
          <a:p>
            <a:pPr algn="just"/>
            <a:r>
              <a:rPr lang="en-GB" sz="1800" b="1" i="0" dirty="0">
                <a:effectLst/>
                <a:latin typeface="Times New Roman" panose="02020603050405020304" pitchFamily="18" charset="0"/>
                <a:cs typeface="Times New Roman" panose="02020603050405020304" pitchFamily="18" charset="0"/>
              </a:rPr>
              <a:t>Key Aspects of the Problem:</a:t>
            </a:r>
          </a:p>
          <a:p>
            <a:pPr algn="just"/>
            <a:endParaRPr lang="en-GB" dirty="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GB" sz="1800" b="1" i="0" dirty="0">
                <a:effectLst/>
                <a:latin typeface="Times New Roman" panose="02020603050405020304" pitchFamily="18" charset="0"/>
                <a:cs typeface="Times New Roman" panose="02020603050405020304" pitchFamily="18" charset="0"/>
              </a:rPr>
              <a:t>Crop Yield Variability:</a:t>
            </a:r>
            <a:r>
              <a:rPr lang="en-GB" sz="1800" b="0" i="0" dirty="0">
                <a:effectLst/>
                <a:latin typeface="Times New Roman" panose="02020603050405020304" pitchFamily="18" charset="0"/>
                <a:cs typeface="Times New Roman" panose="02020603050405020304" pitchFamily="18" charset="0"/>
              </a:rPr>
              <a:t> Farmers face unpredictable fluctuations in crop yield due to complex interactions of environmental factors, soil conditions, and crop-specific requirements.</a:t>
            </a:r>
          </a:p>
          <a:p>
            <a:pPr marL="342900" indent="-342900" algn="just">
              <a:buFont typeface="+mj-lt"/>
              <a:buAutoNum type="arabicPeriod"/>
            </a:pPr>
            <a:r>
              <a:rPr lang="en-GB" sz="1800" b="1" i="0" dirty="0">
                <a:effectLst/>
                <a:latin typeface="Times New Roman" panose="02020603050405020304" pitchFamily="18" charset="0"/>
                <a:cs typeface="Times New Roman" panose="02020603050405020304" pitchFamily="18" charset="0"/>
              </a:rPr>
              <a:t>Fertilizer Usage:</a:t>
            </a:r>
            <a:r>
              <a:rPr lang="en-GB" sz="1800" b="0" i="0" dirty="0">
                <a:effectLst/>
                <a:latin typeface="Times New Roman" panose="02020603050405020304" pitchFamily="18" charset="0"/>
                <a:cs typeface="Times New Roman" panose="02020603050405020304" pitchFamily="18" charset="0"/>
              </a:rPr>
              <a:t> </a:t>
            </a:r>
            <a:r>
              <a:rPr lang="en-GB" dirty="0">
                <a:latin typeface="Times New Roman" panose="02020603050405020304" pitchFamily="18" charset="0"/>
                <a:cs typeface="Times New Roman" panose="02020603050405020304" pitchFamily="18" charset="0"/>
              </a:rPr>
              <a:t>W</a:t>
            </a:r>
            <a:r>
              <a:rPr lang="en-GB" sz="1800" b="0" i="0" dirty="0">
                <a:effectLst/>
                <a:latin typeface="Times New Roman" panose="02020603050405020304" pitchFamily="18" charset="0"/>
                <a:cs typeface="Times New Roman" panose="02020603050405020304" pitchFamily="18" charset="0"/>
              </a:rPr>
              <a:t>rong or superfluous use of fertilizers can result in increased production costs, environmental pollution, and nutrient imbalances in soil</a:t>
            </a:r>
            <a:r>
              <a:rPr lang="en-GB" sz="1800" dirty="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GB" sz="1800" b="1" i="0" dirty="0">
                <a:effectLst/>
                <a:latin typeface="Times New Roman" panose="02020603050405020304" pitchFamily="18" charset="0"/>
                <a:cs typeface="Times New Roman" panose="02020603050405020304" pitchFamily="18" charset="0"/>
              </a:rPr>
              <a:t>User-Friendly Decision Support:</a:t>
            </a:r>
            <a:r>
              <a:rPr lang="en-GB" sz="1800" b="0" i="0" dirty="0">
                <a:effectLst/>
                <a:latin typeface="Times New Roman" panose="02020603050405020304" pitchFamily="18" charset="0"/>
                <a:cs typeface="Times New Roman" panose="02020603050405020304" pitchFamily="18" charset="0"/>
              </a:rPr>
              <a:t> Farmers often lack access to tools and information needed to make data-driven decisions. The problem is to design user-friendly interfaces and decision support systems.</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33520" y="4267080"/>
            <a:ext cx="8076600" cy="75600"/>
          </a:xfrm>
          <a:prstGeom prst="rect">
            <a:avLst/>
          </a:prstGeom>
          <a:solidFill>
            <a:srgbClr val="7030A0"/>
          </a:solidFill>
          <a:ln w="25560">
            <a:solidFill>
              <a:srgbClr val="3A5F8B"/>
            </a:solidFill>
            <a:round/>
          </a:ln>
        </p:spPr>
        <p:txBody>
          <a:bodyPr/>
          <a:lstStyle/>
          <a:p>
            <a:endParaRPr lang="en-IN"/>
          </a:p>
        </p:txBody>
      </p:sp>
      <p:sp>
        <p:nvSpPr>
          <p:cNvPr id="83" name="CustomShape 2"/>
          <p:cNvSpPr/>
          <p:nvPr/>
        </p:nvSpPr>
        <p:spPr>
          <a:xfrm>
            <a:off x="457200" y="3581400"/>
            <a:ext cx="8152560" cy="760320"/>
          </a:xfrm>
          <a:prstGeom prst="rect">
            <a:avLst/>
          </a:prstGeom>
        </p:spPr>
        <p:txBody>
          <a:bodyPr lIns="90000" tIns="45000" rIns="90000" bIns="45000"/>
          <a:lstStyle/>
          <a:p>
            <a:pPr algn="r">
              <a:lnSpc>
                <a:spcPct val="100000"/>
              </a:lnSpc>
            </a:pPr>
            <a:r>
              <a:rPr lang="en-IN" sz="4400" b="1" dirty="0">
                <a:solidFill>
                  <a:srgbClr val="000000"/>
                </a:solidFill>
                <a:latin typeface="Arial Black"/>
              </a:rPr>
              <a:t>Scope of the Project</a:t>
            </a:r>
            <a:endParaRPr dirty="0"/>
          </a:p>
        </p:txBody>
      </p:sp>
      <p:sp>
        <p:nvSpPr>
          <p:cNvPr id="84" name="CustomShape 3"/>
          <p:cNvSpPr/>
          <p:nvPr/>
        </p:nvSpPr>
        <p:spPr>
          <a:xfrm>
            <a:off x="685800" y="1295280"/>
            <a:ext cx="7619400" cy="775800"/>
          </a:xfrm>
          <a:prstGeom prst="rect">
            <a:avLst/>
          </a:prstGeom>
        </p:spPr>
        <p:txBody>
          <a:bodyPr lIns="90000" tIns="45000" rIns="90000" bIns="45000"/>
          <a:lstStyle/>
          <a:p>
            <a:pPr>
              <a:lnSpc>
                <a:spcPct val="150000"/>
              </a:lnSpc>
            </a:pPr>
            <a:endParaRPr/>
          </a:p>
          <a:p>
            <a:pPr>
              <a:lnSpc>
                <a:spcPct val="100000"/>
              </a:lnSpc>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457200" y="1066800"/>
            <a:ext cx="8381160" cy="75600"/>
          </a:xfrm>
          <a:prstGeom prst="rect">
            <a:avLst/>
          </a:prstGeom>
          <a:solidFill>
            <a:srgbClr val="7030A0"/>
          </a:solidFill>
          <a:ln w="25560">
            <a:solidFill>
              <a:srgbClr val="3A5F8B"/>
            </a:solidFill>
            <a:round/>
          </a:ln>
        </p:spPr>
        <p:txBody>
          <a:bodyPr/>
          <a:lstStyle/>
          <a:p>
            <a:endParaRPr lang="en-IN"/>
          </a:p>
        </p:txBody>
      </p:sp>
      <p:sp>
        <p:nvSpPr>
          <p:cNvPr id="3" name="TextBox 2"/>
          <p:cNvSpPr txBox="1"/>
          <p:nvPr/>
        </p:nvSpPr>
        <p:spPr>
          <a:xfrm>
            <a:off x="304800" y="457200"/>
            <a:ext cx="4267200" cy="523220"/>
          </a:xfrm>
          <a:prstGeom prst="rect">
            <a:avLst/>
          </a:prstGeom>
          <a:noFill/>
        </p:spPr>
        <p:txBody>
          <a:bodyPr wrap="square" rtlCol="0">
            <a:spAutoFit/>
          </a:bodyPr>
          <a:lstStyle/>
          <a:p>
            <a:pPr algn="r">
              <a:lnSpc>
                <a:spcPct val="100000"/>
              </a:lnSpc>
            </a:pPr>
            <a:r>
              <a:rPr lang="en-IN" sz="2800" b="1" dirty="0">
                <a:solidFill>
                  <a:srgbClr val="FF0000"/>
                </a:solidFill>
                <a:latin typeface="+mj-lt"/>
              </a:rPr>
              <a:t>Scope of the Project</a:t>
            </a:r>
            <a:endParaRPr lang="en-IN" sz="2800" dirty="0">
              <a:solidFill>
                <a:srgbClr val="FF0000"/>
              </a:solidFill>
              <a:latin typeface="+mj-lt"/>
            </a:endParaRPr>
          </a:p>
        </p:txBody>
      </p:sp>
      <p:sp>
        <p:nvSpPr>
          <p:cNvPr id="5" name="TextBox 4">
            <a:extLst>
              <a:ext uri="{FF2B5EF4-FFF2-40B4-BE49-F238E27FC236}">
                <a16:creationId xmlns:a16="http://schemas.microsoft.com/office/drawing/2014/main" id="{D903412F-8611-B935-086C-57FD1330F721}"/>
              </a:ext>
            </a:extLst>
          </p:cNvPr>
          <p:cNvSpPr txBox="1"/>
          <p:nvPr/>
        </p:nvSpPr>
        <p:spPr>
          <a:xfrm>
            <a:off x="457200" y="1295400"/>
            <a:ext cx="8381160" cy="3416320"/>
          </a:xfrm>
          <a:prstGeom prst="rect">
            <a:avLst/>
          </a:prstGeom>
          <a:noFill/>
        </p:spPr>
        <p:txBody>
          <a:bodyPr wrap="square">
            <a:spAutoFit/>
          </a:bodyPr>
          <a:lstStyle/>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The system under consideration suggests the most appropriate crop for a specific land plot, taking into account factors like annual precipitation, temperature, humidity, and soil </a:t>
            </a:r>
            <a:r>
              <a:rPr lang="en-GB" sz="1800" b="0" i="0" dirty="0" err="1">
                <a:effectLst/>
                <a:latin typeface="Times New Roman" panose="02020603050405020304" pitchFamily="18" charset="0"/>
                <a:cs typeface="Times New Roman" panose="02020603050405020304" pitchFamily="18" charset="0"/>
              </a:rPr>
              <a:t>pH.</a:t>
            </a:r>
            <a:r>
              <a:rPr lang="en-GB" sz="1800" b="0" i="0" dirty="0">
                <a:effectLst/>
                <a:latin typeface="Times New Roman" panose="02020603050405020304" pitchFamily="18" charset="0"/>
                <a:cs typeface="Times New Roman" panose="02020603050405020304" pitchFamily="18" charset="0"/>
              </a:rPr>
              <a:t> Among these variables, the system autonomously forecasts annual rainfall by utilizing past-year data through the SVM algorithm, while the user must input the remaining parameters. Linear regression, Random forest regressor, Support vector regressor are used</a:t>
            </a:r>
          </a:p>
          <a:p>
            <a:pPr algn="just"/>
            <a:endParaRPr lang="en-GB" sz="1800" b="0" i="0" dirty="0">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 the output segment, the system provides information about the recommended crop, the quantity of seeds required per acre, current market prices, and an estimated crop yield. Additionally, the system relies on user-provided NPK values in the input section to determine the necessary NPK (Nitrogen, Phosphorus, and Potassium) ratios for the suggested crop.</a:t>
            </a:r>
          </a:p>
        </p:txBody>
      </p:sp>
    </p:spTree>
    <p:extLst>
      <p:ext uri="{BB962C8B-B14F-4D97-AF65-F5344CB8AC3E}">
        <p14:creationId xmlns:p14="http://schemas.microsoft.com/office/powerpoint/2010/main" val="18965978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33520" y="4267080"/>
            <a:ext cx="8076600" cy="75600"/>
          </a:xfrm>
          <a:prstGeom prst="rect">
            <a:avLst/>
          </a:prstGeom>
          <a:solidFill>
            <a:srgbClr val="7030A0"/>
          </a:solidFill>
          <a:ln w="25560">
            <a:solidFill>
              <a:srgbClr val="3A5F8B"/>
            </a:solidFill>
            <a:round/>
          </a:ln>
        </p:spPr>
        <p:txBody>
          <a:bodyPr/>
          <a:lstStyle/>
          <a:p>
            <a:endParaRPr lang="en-IN"/>
          </a:p>
        </p:txBody>
      </p:sp>
      <p:sp>
        <p:nvSpPr>
          <p:cNvPr id="83" name="CustomShape 2"/>
          <p:cNvSpPr/>
          <p:nvPr/>
        </p:nvSpPr>
        <p:spPr>
          <a:xfrm>
            <a:off x="457200" y="3581400"/>
            <a:ext cx="8152560" cy="760320"/>
          </a:xfrm>
          <a:prstGeom prst="rect">
            <a:avLst/>
          </a:prstGeom>
        </p:spPr>
        <p:txBody>
          <a:bodyPr lIns="90000" tIns="45000" rIns="90000" bIns="45000"/>
          <a:lstStyle/>
          <a:p>
            <a:pPr algn="r">
              <a:lnSpc>
                <a:spcPct val="100000"/>
              </a:lnSpc>
            </a:pPr>
            <a:r>
              <a:rPr lang="en-US" sz="2800" b="1" dirty="0"/>
              <a:t>Literature Review</a:t>
            </a:r>
            <a:endParaRPr sz="2800" b="1" dirty="0"/>
          </a:p>
        </p:txBody>
      </p:sp>
      <p:sp>
        <p:nvSpPr>
          <p:cNvPr id="84" name="CustomShape 3"/>
          <p:cNvSpPr/>
          <p:nvPr/>
        </p:nvSpPr>
        <p:spPr>
          <a:xfrm>
            <a:off x="685800" y="1295280"/>
            <a:ext cx="7619400" cy="775800"/>
          </a:xfrm>
          <a:prstGeom prst="rect">
            <a:avLst/>
          </a:prstGeom>
        </p:spPr>
        <p:txBody>
          <a:bodyPr lIns="90000" tIns="45000" rIns="90000" bIns="45000"/>
          <a:lstStyle/>
          <a:p>
            <a:pPr>
              <a:lnSpc>
                <a:spcPct val="150000"/>
              </a:lnSpc>
            </a:pPr>
            <a:endParaRPr/>
          </a:p>
          <a:p>
            <a:pPr>
              <a:lnSpc>
                <a:spcPct val="100000"/>
              </a:lnSpc>
            </a:pPr>
            <a:endParaRPr/>
          </a:p>
        </p:txBody>
      </p:sp>
    </p:spTree>
    <p:extLst>
      <p:ext uri="{BB962C8B-B14F-4D97-AF65-F5344CB8AC3E}">
        <p14:creationId xmlns:p14="http://schemas.microsoft.com/office/powerpoint/2010/main" val="42777051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939" y="-9939"/>
            <a:ext cx="8991600" cy="461665"/>
          </a:xfrm>
          <a:prstGeom prst="rect">
            <a:avLst/>
          </a:prstGeom>
          <a:noFill/>
        </p:spPr>
        <p:txBody>
          <a:bodyPr wrap="square" rtlCol="0">
            <a:spAutoFit/>
          </a:bodyPr>
          <a:lstStyle/>
          <a:p>
            <a:r>
              <a:rPr lang="en-IN" sz="2400" u="sng" dirty="0">
                <a:solidFill>
                  <a:srgbClr val="FF0000"/>
                </a:solidFill>
                <a:latin typeface="Times New Roman" panose="02020603050405020304" pitchFamily="18" charset="0"/>
                <a:cs typeface="Times New Roman" panose="02020603050405020304" pitchFamily="18" charset="0"/>
              </a:rPr>
              <a:t>Comparison table for the existing system</a:t>
            </a:r>
            <a:endParaRPr lang="en-US" sz="2400" u="sng" dirty="0">
              <a:solidFill>
                <a:srgbClr val="FF0000"/>
              </a:solidFill>
              <a:latin typeface="Times New Roman" panose="02020603050405020304" pitchFamily="18" charset="0"/>
              <a:cs typeface="Times New Roman" panose="02020603050405020304" pitchFamily="18" charset="0"/>
            </a:endParaRPr>
          </a:p>
        </p:txBody>
      </p:sp>
      <p:graphicFrame>
        <p:nvGraphicFramePr>
          <p:cNvPr id="5" name="Table 2">
            <a:extLst>
              <a:ext uri="{FF2B5EF4-FFF2-40B4-BE49-F238E27FC236}">
                <a16:creationId xmlns:a16="http://schemas.microsoft.com/office/drawing/2014/main" id="{BDB27FC8-30ED-B613-EC30-BD5C3B1706ED}"/>
              </a:ext>
            </a:extLst>
          </p:cNvPr>
          <p:cNvGraphicFramePr>
            <a:graphicFrameLocks noGrp="1"/>
          </p:cNvGraphicFramePr>
          <p:nvPr>
            <p:extLst>
              <p:ext uri="{D42A27DB-BD31-4B8C-83A1-F6EECF244321}">
                <p14:modId xmlns:p14="http://schemas.microsoft.com/office/powerpoint/2010/main" val="1866419572"/>
              </p:ext>
            </p:extLst>
          </p:nvPr>
        </p:nvGraphicFramePr>
        <p:xfrm>
          <a:off x="157721" y="692696"/>
          <a:ext cx="8822027" cy="5760640"/>
        </p:xfrm>
        <a:graphic>
          <a:graphicData uri="http://schemas.openxmlformats.org/drawingml/2006/table">
            <a:tbl>
              <a:tblPr firstRow="1" bandRow="1">
                <a:tableStyleId>{5C22544A-7EE6-4342-B048-85BDC9FD1C3A}</a:tableStyleId>
              </a:tblPr>
              <a:tblGrid>
                <a:gridCol w="490253">
                  <a:extLst>
                    <a:ext uri="{9D8B030D-6E8A-4147-A177-3AD203B41FA5}">
                      <a16:colId xmlns:a16="http://schemas.microsoft.com/office/drawing/2014/main" val="20000"/>
                    </a:ext>
                  </a:extLst>
                </a:gridCol>
                <a:gridCol w="1569309">
                  <a:extLst>
                    <a:ext uri="{9D8B030D-6E8A-4147-A177-3AD203B41FA5}">
                      <a16:colId xmlns:a16="http://schemas.microsoft.com/office/drawing/2014/main" val="20001"/>
                    </a:ext>
                  </a:extLst>
                </a:gridCol>
                <a:gridCol w="1779596">
                  <a:extLst>
                    <a:ext uri="{9D8B030D-6E8A-4147-A177-3AD203B41FA5}">
                      <a16:colId xmlns:a16="http://schemas.microsoft.com/office/drawing/2014/main" val="20002"/>
                    </a:ext>
                  </a:extLst>
                </a:gridCol>
                <a:gridCol w="1576214">
                  <a:extLst>
                    <a:ext uri="{9D8B030D-6E8A-4147-A177-3AD203B41FA5}">
                      <a16:colId xmlns:a16="http://schemas.microsoft.com/office/drawing/2014/main" val="20003"/>
                    </a:ext>
                  </a:extLst>
                </a:gridCol>
                <a:gridCol w="1551732">
                  <a:extLst>
                    <a:ext uri="{9D8B030D-6E8A-4147-A177-3AD203B41FA5}">
                      <a16:colId xmlns:a16="http://schemas.microsoft.com/office/drawing/2014/main" val="20004"/>
                    </a:ext>
                  </a:extLst>
                </a:gridCol>
                <a:gridCol w="1854923">
                  <a:extLst>
                    <a:ext uri="{9D8B030D-6E8A-4147-A177-3AD203B41FA5}">
                      <a16:colId xmlns:a16="http://schemas.microsoft.com/office/drawing/2014/main" val="20005"/>
                    </a:ext>
                  </a:extLst>
                </a:gridCol>
              </a:tblGrid>
              <a:tr h="671779">
                <a:tc>
                  <a:txBody>
                    <a:bodyPr/>
                    <a:lstStyle/>
                    <a:p>
                      <a:r>
                        <a:rPr lang="en-US" sz="1200" dirty="0" err="1">
                          <a:latin typeface="Times New Roman" panose="02020603050405020304" pitchFamily="18" charset="0"/>
                          <a:cs typeface="Times New Roman" panose="02020603050405020304" pitchFamily="18" charset="0"/>
                        </a:rPr>
                        <a:t>S.No</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Authors and Journal Name&amp; Year of publication</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Problem Statement</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Name of the Proposed solution/Method</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Solution </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Remarks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2852846">
                <a:tc>
                  <a:txBody>
                    <a:bodyPr/>
                    <a:lstStyle/>
                    <a:p>
                      <a:r>
                        <a:rPr lang="en-US" dirty="0"/>
                        <a:t>1</a:t>
                      </a:r>
                      <a:endParaRPr lang="en-IN" dirty="0"/>
                    </a:p>
                  </a:txBody>
                  <a:tcPr/>
                </a:tc>
                <a:tc>
                  <a:txBody>
                    <a:bodyPr/>
                    <a:lstStyle/>
                    <a:p>
                      <a:r>
                        <a:rPr lang="en-IN" sz="1200" dirty="0" err="1"/>
                        <a:t>Ananthara,M.G.etal</a:t>
                      </a:r>
                      <a:r>
                        <a:rPr lang="en-IN" sz="1200" dirty="0"/>
                        <a:t>.(2013,February)</a:t>
                      </a:r>
                      <a:endParaRPr lang="en-US" altLang="en-IN" sz="1200" dirty="0"/>
                    </a:p>
                  </a:txBody>
                  <a:tcPr/>
                </a:tc>
                <a:tc>
                  <a:txBody>
                    <a:bodyPr/>
                    <a:lstStyle/>
                    <a:p>
                      <a:r>
                        <a:rPr lang="en-US" sz="1200" b="0" i="0" dirty="0">
                          <a:solidFill>
                            <a:schemeClr val="dk1"/>
                          </a:solidFill>
                          <a:effectLst/>
                          <a:latin typeface="+mn-lt"/>
                          <a:ea typeface="+mn-ea"/>
                          <a:cs typeface="+mn-cs"/>
                        </a:rPr>
                        <a:t>Develop an accurate and scalable crop yield prediction model for paddy, rice, and sugarcane in India</a:t>
                      </a:r>
                      <a:r>
                        <a:rPr lang="en-IN" sz="1200" dirty="0"/>
                        <a:t>.</a:t>
                      </a:r>
                    </a:p>
                  </a:txBody>
                  <a:tcPr/>
                </a:tc>
                <a:tc>
                  <a:txBody>
                    <a:bodyPr/>
                    <a:lstStyle/>
                    <a:p>
                      <a:r>
                        <a:rPr lang="en-IN" sz="1200" dirty="0"/>
                        <a:t>Crop Recommendation System using Machine Learning</a:t>
                      </a:r>
                    </a:p>
                  </a:txBody>
                  <a:tcPr/>
                </a:tc>
                <a:tc>
                  <a:txBody>
                    <a:bodyPr/>
                    <a:lstStyle/>
                    <a:p>
                      <a:r>
                        <a:rPr lang="en-IN" sz="1200" dirty="0"/>
                        <a:t>Prediction model for datasets pertaining to agriculture which is called as CRY algorithm for crop yield using beehive clustering techniques. Their analysis was mainly in paddy, rice and sugarcane yields in India</a:t>
                      </a:r>
                    </a:p>
                  </a:txBody>
                  <a:tcPr/>
                </a:tc>
                <a:tc>
                  <a:txBody>
                    <a:bodyPr/>
                    <a:lstStyle/>
                    <a:p>
                      <a:r>
                        <a:rPr lang="en-US" sz="1200" b="0" i="0" dirty="0">
                          <a:solidFill>
                            <a:schemeClr val="dk1"/>
                          </a:solidFill>
                          <a:effectLst/>
                          <a:latin typeface="+mn-lt"/>
                          <a:ea typeface="+mn-ea"/>
                          <a:cs typeface="+mn-cs"/>
                        </a:rPr>
                        <a:t>The model appears to focus on paddy, rice, and sugarcane crops. Applying this model to other crops may not be straightforward, and its effectiveness for these specific crops may not generalize well to other crops.</a:t>
                      </a:r>
                      <a:endParaRPr lang="en-IN" sz="1200" dirty="0"/>
                    </a:p>
                  </a:txBody>
                  <a:tcPr/>
                </a:tc>
                <a:extLst>
                  <a:ext uri="{0D108BD9-81ED-4DB2-BD59-A6C34878D82A}">
                    <a16:rowId xmlns:a16="http://schemas.microsoft.com/office/drawing/2014/main" val="10001"/>
                  </a:ext>
                </a:extLst>
              </a:tr>
              <a:tr h="2236015">
                <a:tc>
                  <a:txBody>
                    <a:bodyPr/>
                    <a:lstStyle/>
                    <a:p>
                      <a:r>
                        <a:rPr lang="en-US" dirty="0"/>
                        <a:t>2</a:t>
                      </a:r>
                      <a:endParaRPr lang="en-IN" dirty="0"/>
                    </a:p>
                  </a:txBody>
                  <a:tcPr/>
                </a:tc>
                <a:tc>
                  <a:txBody>
                    <a:bodyPr/>
                    <a:lstStyle/>
                    <a:p>
                      <a:r>
                        <a:rPr lang="da-DK" sz="1200" dirty="0"/>
                        <a:t>Chawla, I. et al. (2019, August)</a:t>
                      </a:r>
                      <a:endParaRPr lang="en-US" altLang="en-IN" sz="1200" dirty="0"/>
                    </a:p>
                  </a:txBody>
                  <a:tcPr/>
                </a:tc>
                <a:tc>
                  <a:txBody>
                    <a:bodyPr/>
                    <a:lstStyle/>
                    <a:p>
                      <a:r>
                        <a:rPr lang="en-US" sz="1200" b="0" i="0" dirty="0">
                          <a:solidFill>
                            <a:schemeClr val="dk1"/>
                          </a:solidFill>
                          <a:effectLst/>
                          <a:latin typeface="+mn-lt"/>
                          <a:ea typeface="+mn-ea"/>
                          <a:cs typeface="+mn-cs"/>
                        </a:rPr>
                        <a:t>Build better crop yield prediction models for farmers using different data and methods to make farming decisions easier and more reliable</a:t>
                      </a:r>
                      <a:r>
                        <a:rPr lang="en-IN" sz="1200" dirty="0"/>
                        <a:t>	</a:t>
                      </a:r>
                    </a:p>
                  </a:txBody>
                  <a:tcPr/>
                </a:tc>
                <a:tc>
                  <a:txBody>
                    <a:bodyPr/>
                    <a:lstStyle/>
                    <a:p>
                      <a:r>
                        <a:rPr lang="en-US" sz="1200" b="0" i="0" dirty="0">
                          <a:solidFill>
                            <a:schemeClr val="dk1"/>
                          </a:solidFill>
                          <a:effectLst/>
                          <a:latin typeface="+mn-lt"/>
                          <a:ea typeface="+mn-ea"/>
                          <a:cs typeface="+mn-cs"/>
                        </a:rPr>
                        <a:t>Fuzzy Logic based Crop Yield Prediction using Temperature and Rainfall parameters predicted through ARMA, SARIMA, and ARMAX models</a:t>
                      </a:r>
                    </a:p>
                  </a:txBody>
                  <a:tcPr/>
                </a:tc>
                <a:tc>
                  <a:txBody>
                    <a:bodyPr/>
                    <a:lstStyle/>
                    <a:p>
                      <a:r>
                        <a:rPr lang="en-US" sz="1200" dirty="0"/>
                        <a:t>They used fuzzy logic for crop yield prediction through statistical time series </a:t>
                      </a:r>
                      <a:r>
                        <a:rPr lang="en-US" sz="1200" dirty="0" err="1"/>
                        <a:t>models.Their</a:t>
                      </a:r>
                      <a:r>
                        <a:rPr lang="en-US" sz="1200" dirty="0"/>
                        <a:t> prediction was classification with levels ‘good yield’ , ‘very good yield’ </a:t>
                      </a:r>
                      <a:endParaRPr lang="en-IN" sz="1200" dirty="0"/>
                    </a:p>
                  </a:txBody>
                  <a:tcPr/>
                </a:tc>
                <a:tc>
                  <a:txBody>
                    <a:bodyPr/>
                    <a:lstStyle/>
                    <a:p>
                      <a:r>
                        <a:rPr lang="en-US" sz="1200" b="0" i="0" dirty="0">
                          <a:solidFill>
                            <a:schemeClr val="dk1"/>
                          </a:solidFill>
                          <a:effectLst/>
                          <a:latin typeface="+mn-lt"/>
                          <a:ea typeface="+mn-ea"/>
                          <a:cs typeface="+mn-cs"/>
                        </a:rPr>
                        <a:t>The accuracy of the predictions heavily depends on the quality of the input data. Inaccurate or incomplete temperature and rainfall data can lead to unreliable predictions.</a:t>
                      </a:r>
                      <a:r>
                        <a:rPr lang="en-IN" sz="1200" dirty="0"/>
                        <a:t>.</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939" y="-9939"/>
            <a:ext cx="8991600" cy="461665"/>
          </a:xfrm>
          <a:prstGeom prst="rect">
            <a:avLst/>
          </a:prstGeom>
          <a:noFill/>
        </p:spPr>
        <p:txBody>
          <a:bodyPr wrap="square" rtlCol="0">
            <a:spAutoFit/>
          </a:bodyPr>
          <a:lstStyle/>
          <a:p>
            <a:r>
              <a:rPr lang="en-IN" sz="2400" u="sng" dirty="0">
                <a:solidFill>
                  <a:srgbClr val="FF0000"/>
                </a:solidFill>
                <a:latin typeface="Times New Roman" panose="02020603050405020304" pitchFamily="18" charset="0"/>
                <a:cs typeface="Times New Roman" panose="02020603050405020304" pitchFamily="18" charset="0"/>
              </a:rPr>
              <a:t>Comparison table for the existing system</a:t>
            </a:r>
            <a:endParaRPr lang="en-US" sz="2400" u="sng" dirty="0">
              <a:solidFill>
                <a:srgbClr val="FF0000"/>
              </a:solidFill>
              <a:latin typeface="Times New Roman" panose="02020603050405020304" pitchFamily="18" charset="0"/>
              <a:cs typeface="Times New Roman" panose="02020603050405020304" pitchFamily="18" charset="0"/>
            </a:endParaRPr>
          </a:p>
        </p:txBody>
      </p:sp>
      <p:graphicFrame>
        <p:nvGraphicFramePr>
          <p:cNvPr id="3" name="Table 2">
            <a:extLst>
              <a:ext uri="{FF2B5EF4-FFF2-40B4-BE49-F238E27FC236}">
                <a16:creationId xmlns:a16="http://schemas.microsoft.com/office/drawing/2014/main" id="{3FC96C02-5C52-BEDB-52E7-49098E9E853F}"/>
              </a:ext>
            </a:extLst>
          </p:cNvPr>
          <p:cNvGraphicFramePr>
            <a:graphicFrameLocks noGrp="1"/>
          </p:cNvGraphicFramePr>
          <p:nvPr>
            <p:extLst>
              <p:ext uri="{D42A27DB-BD31-4B8C-83A1-F6EECF244321}">
                <p14:modId xmlns:p14="http://schemas.microsoft.com/office/powerpoint/2010/main" val="2612953226"/>
              </p:ext>
            </p:extLst>
          </p:nvPr>
        </p:nvGraphicFramePr>
        <p:xfrm>
          <a:off x="160986" y="548680"/>
          <a:ext cx="8822027" cy="6064577"/>
        </p:xfrm>
        <a:graphic>
          <a:graphicData uri="http://schemas.openxmlformats.org/drawingml/2006/table">
            <a:tbl>
              <a:tblPr firstRow="1" bandRow="1">
                <a:tableStyleId>{5C22544A-7EE6-4342-B048-85BDC9FD1C3A}</a:tableStyleId>
              </a:tblPr>
              <a:tblGrid>
                <a:gridCol w="390528">
                  <a:extLst>
                    <a:ext uri="{9D8B030D-6E8A-4147-A177-3AD203B41FA5}">
                      <a16:colId xmlns:a16="http://schemas.microsoft.com/office/drawing/2014/main" val="20000"/>
                    </a:ext>
                  </a:extLst>
                </a:gridCol>
                <a:gridCol w="1304294">
                  <a:extLst>
                    <a:ext uri="{9D8B030D-6E8A-4147-A177-3AD203B41FA5}">
                      <a16:colId xmlns:a16="http://schemas.microsoft.com/office/drawing/2014/main" val="20001"/>
                    </a:ext>
                  </a:extLst>
                </a:gridCol>
                <a:gridCol w="2068322">
                  <a:extLst>
                    <a:ext uri="{9D8B030D-6E8A-4147-A177-3AD203B41FA5}">
                      <a16:colId xmlns:a16="http://schemas.microsoft.com/office/drawing/2014/main" val="20002"/>
                    </a:ext>
                  </a:extLst>
                </a:gridCol>
                <a:gridCol w="1593132">
                  <a:extLst>
                    <a:ext uri="{9D8B030D-6E8A-4147-A177-3AD203B41FA5}">
                      <a16:colId xmlns:a16="http://schemas.microsoft.com/office/drawing/2014/main" val="20003"/>
                    </a:ext>
                  </a:extLst>
                </a:gridCol>
                <a:gridCol w="1826570">
                  <a:extLst>
                    <a:ext uri="{9D8B030D-6E8A-4147-A177-3AD203B41FA5}">
                      <a16:colId xmlns:a16="http://schemas.microsoft.com/office/drawing/2014/main" val="20004"/>
                    </a:ext>
                  </a:extLst>
                </a:gridCol>
                <a:gridCol w="1639181">
                  <a:extLst>
                    <a:ext uri="{9D8B030D-6E8A-4147-A177-3AD203B41FA5}">
                      <a16:colId xmlns:a16="http://schemas.microsoft.com/office/drawing/2014/main" val="20005"/>
                    </a:ext>
                  </a:extLst>
                </a:gridCol>
              </a:tblGrid>
              <a:tr h="947206">
                <a:tc>
                  <a:txBody>
                    <a:bodyPr/>
                    <a:lstStyle/>
                    <a:p>
                      <a:pPr algn="ctr"/>
                      <a:r>
                        <a:rPr lang="en-US" sz="1200" dirty="0" err="1">
                          <a:latin typeface="Times New Roman" panose="02020603050405020304" pitchFamily="18" charset="0"/>
                          <a:cs typeface="Times New Roman" panose="02020603050405020304" pitchFamily="18" charset="0"/>
                        </a:rPr>
                        <a:t>S.No</a:t>
                      </a:r>
                      <a:endParaRPr lang="en-IN"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Authors and Journal Name&amp; Year of publication</a:t>
                      </a:r>
                      <a:endParaRPr lang="en-IN"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Problem Statement</a:t>
                      </a:r>
                      <a:endParaRPr lang="en-IN"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Name of the Proposed solution/Method by authors</a:t>
                      </a:r>
                      <a:endParaRPr lang="en-IN"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 Solution </a:t>
                      </a:r>
                      <a:endParaRPr lang="en-IN"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Remarks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0"/>
                  </a:ext>
                </a:extLst>
              </a:tr>
              <a:tr h="2460275">
                <a:tc>
                  <a:txBody>
                    <a:bodyPr/>
                    <a:lstStyle/>
                    <a:p>
                      <a:r>
                        <a:rPr lang="en-US" dirty="0"/>
                        <a:t>3</a:t>
                      </a:r>
                      <a:endParaRPr lang="en-IN" dirty="0"/>
                    </a:p>
                  </a:txBody>
                  <a:tcPr/>
                </a:tc>
                <a:tc>
                  <a:txBody>
                    <a:bodyPr/>
                    <a:lstStyle/>
                    <a:p>
                      <a:r>
                        <a:rPr lang="en-IN" sz="1200" dirty="0" err="1"/>
                        <a:t>Chakrabarty,A.etal</a:t>
                      </a:r>
                      <a:r>
                        <a:rPr lang="en-IN" sz="1200" dirty="0"/>
                        <a:t>.(2018,December)</a:t>
                      </a:r>
                      <a:endParaRPr lang="en-US" altLang="en-IN" sz="1200" dirty="0"/>
                    </a:p>
                  </a:txBody>
                  <a:tcPr/>
                </a:tc>
                <a:tc>
                  <a:txBody>
                    <a:bodyPr/>
                    <a:lstStyle/>
                    <a:p>
                      <a:r>
                        <a:rPr lang="en-US" sz="1200" b="0" i="0" dirty="0">
                          <a:solidFill>
                            <a:schemeClr val="dk1"/>
                          </a:solidFill>
                          <a:effectLst/>
                          <a:latin typeface="+mn-lt"/>
                          <a:ea typeface="+mn-ea"/>
                          <a:cs typeface="+mn-cs"/>
                        </a:rPr>
                        <a:t>Agriculture work in </a:t>
                      </a:r>
                    </a:p>
                    <a:p>
                      <a:r>
                        <a:rPr lang="en-US" sz="1200" b="0" i="0" dirty="0">
                          <a:solidFill>
                            <a:schemeClr val="dk1"/>
                          </a:solidFill>
                          <a:effectLst/>
                          <a:latin typeface="+mn-lt"/>
                          <a:ea typeface="+mn-ea"/>
                          <a:cs typeface="+mn-cs"/>
                        </a:rPr>
                        <a:t>Bangladesh is mostly done in old ways which directly affects our economy. In addition, institutions of agriculture are working with manual data which cannot provide a proper solution for crop selection and yield prediction. </a:t>
                      </a:r>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1200" b="0" i="0" dirty="0">
                          <a:solidFill>
                            <a:schemeClr val="dk1"/>
                          </a:solidFill>
                          <a:effectLst/>
                          <a:latin typeface="+mn-lt"/>
                          <a:ea typeface="+mn-ea"/>
                          <a:cs typeface="+mn-cs"/>
                        </a:rPr>
                        <a:t>A Deep Neural Network Approach for Crop Selection and Yield Prediction in Bangladesh</a:t>
                      </a:r>
                    </a:p>
                    <a:p>
                      <a:r>
                        <a:rPr lang="en-IN" sz="1200" dirty="0"/>
                        <a:t>	</a:t>
                      </a:r>
                    </a:p>
                  </a:txBody>
                  <a:tcPr/>
                </a:tc>
                <a:tc>
                  <a:txBody>
                    <a:bodyPr/>
                    <a:lstStyle/>
                    <a:p>
                      <a:r>
                        <a:rPr lang="en-US" sz="1200" dirty="0"/>
                        <a:t>He analyzed crop prediction in the country of Bangladesh where they majorly cultivate three kinds of rice, Jute, Wheat, and Potato. Their research used a deep neural network where the data had around 46 parameters into their consideration</a:t>
                      </a:r>
                      <a:r>
                        <a:rPr lang="en-IN" sz="1200" dirty="0"/>
                        <a:t>.	</a:t>
                      </a:r>
                    </a:p>
                  </a:txBody>
                  <a:tcPr/>
                </a:tc>
                <a:tc>
                  <a:txBody>
                    <a:bodyPr/>
                    <a:lstStyle/>
                    <a:p>
                      <a:r>
                        <a:rPr lang="en-US" sz="1200" b="0" i="0" dirty="0">
                          <a:solidFill>
                            <a:schemeClr val="dk1"/>
                          </a:solidFill>
                          <a:effectLst/>
                          <a:latin typeface="+mn-lt"/>
                          <a:ea typeface="+mn-ea"/>
                          <a:cs typeface="+mn-cs"/>
                        </a:rPr>
                        <a:t>Implementing and maintaining a neural network-based system can be costly, both in terms of computational resources and expertise required.</a:t>
                      </a:r>
                      <a:endParaRPr lang="en-IN" sz="1200" dirty="0"/>
                    </a:p>
                  </a:txBody>
                  <a:tcPr/>
                </a:tc>
                <a:extLst>
                  <a:ext uri="{0D108BD9-81ED-4DB2-BD59-A6C34878D82A}">
                    <a16:rowId xmlns:a16="http://schemas.microsoft.com/office/drawing/2014/main" val="10001"/>
                  </a:ext>
                </a:extLst>
              </a:tr>
              <a:tr h="2657096">
                <a:tc>
                  <a:txBody>
                    <a:bodyPr/>
                    <a:lstStyle/>
                    <a:p>
                      <a:r>
                        <a:rPr lang="en-US" dirty="0"/>
                        <a:t>4</a:t>
                      </a:r>
                      <a:endParaRPr lang="en-IN" dirty="0"/>
                    </a:p>
                  </a:txBody>
                  <a:tcPr/>
                </a:tc>
                <a:tc>
                  <a:txBody>
                    <a:bodyPr/>
                    <a:lstStyle/>
                    <a:p>
                      <a:r>
                        <a:rPr lang="en-IN" sz="1200" dirty="0" err="1"/>
                        <a:t>Ramalatha</a:t>
                      </a:r>
                      <a:r>
                        <a:rPr lang="en-IN" sz="1200" dirty="0"/>
                        <a:t>, M.et al. (2018, October)</a:t>
                      </a:r>
                      <a:endParaRPr lang="en-US" altLang="en-IN" sz="1200" dirty="0"/>
                    </a:p>
                  </a:txBody>
                  <a:tcPr/>
                </a:tc>
                <a:tc>
                  <a:txBody>
                    <a:bodyPr/>
                    <a:lstStyle/>
                    <a:p>
                      <a:r>
                        <a:rPr lang="en-US" sz="1200" b="0" i="0" dirty="0">
                          <a:solidFill>
                            <a:schemeClr val="dk1"/>
                          </a:solidFill>
                          <a:effectLst/>
                          <a:latin typeface="+mn-lt"/>
                          <a:ea typeface="+mn-ea"/>
                          <a:cs typeface="+mn-cs"/>
                        </a:rPr>
                        <a:t>Develop an accurate and scalable crop yield prediction model </a:t>
                      </a:r>
                      <a:r>
                        <a:rPr lang="en-US" sz="1200" dirty="0"/>
                        <a:t>rice, maize, Ragi, Sugarcane, and </a:t>
                      </a:r>
                      <a:r>
                        <a:rPr lang="en-US" sz="1200" dirty="0" err="1"/>
                        <a:t>Tapioca</a:t>
                      </a:r>
                      <a:r>
                        <a:rPr lang="en-US" sz="1200" b="0" i="0" dirty="0" err="1">
                          <a:solidFill>
                            <a:schemeClr val="dk1"/>
                          </a:solidFill>
                          <a:effectLst/>
                          <a:latin typeface="+mn-lt"/>
                          <a:ea typeface="+mn-ea"/>
                          <a:cs typeface="+mn-cs"/>
                        </a:rPr>
                        <a:t>in</a:t>
                      </a:r>
                      <a:r>
                        <a:rPr lang="en-US" sz="1200" b="0" i="0" dirty="0">
                          <a:solidFill>
                            <a:schemeClr val="dk1"/>
                          </a:solidFill>
                          <a:effectLst/>
                          <a:latin typeface="+mn-lt"/>
                          <a:ea typeface="+mn-ea"/>
                          <a:cs typeface="+mn-cs"/>
                        </a:rPr>
                        <a:t>  in </a:t>
                      </a:r>
                      <a:r>
                        <a:rPr lang="en-US" sz="1200" b="0" i="0" dirty="0" err="1">
                          <a:solidFill>
                            <a:schemeClr val="dk1"/>
                          </a:solidFill>
                          <a:effectLst/>
                          <a:latin typeface="+mn-lt"/>
                          <a:ea typeface="+mn-ea"/>
                          <a:cs typeface="+mn-cs"/>
                        </a:rPr>
                        <a:t>TamilNadu</a:t>
                      </a:r>
                      <a:r>
                        <a:rPr sz="1200" dirty="0"/>
                        <a:t>	</a:t>
                      </a:r>
                    </a:p>
                  </a:txBody>
                  <a:tcPr/>
                </a:tc>
                <a:tc>
                  <a:txBody>
                    <a:bodyPr/>
                    <a:lstStyle/>
                    <a:p>
                      <a:r>
                        <a:rPr lang="en-US" sz="1200" b="0" i="0" dirty="0">
                          <a:solidFill>
                            <a:schemeClr val="dk1"/>
                          </a:solidFill>
                          <a:effectLst/>
                          <a:latin typeface="+mn-lt"/>
                          <a:ea typeface="+mn-ea"/>
                          <a:cs typeface="+mn-cs"/>
                        </a:rPr>
                        <a:t>Prediction of major crop yields of </a:t>
                      </a:r>
                      <a:r>
                        <a:rPr lang="en-US" sz="1200" b="0" i="0" dirty="0" err="1">
                          <a:solidFill>
                            <a:schemeClr val="dk1"/>
                          </a:solidFill>
                          <a:effectLst/>
                          <a:latin typeface="+mn-lt"/>
                          <a:ea typeface="+mn-ea"/>
                          <a:cs typeface="+mn-cs"/>
                        </a:rPr>
                        <a:t>Tamilnadu</a:t>
                      </a:r>
                      <a:r>
                        <a:rPr lang="en-US" sz="1200" b="0" i="0" dirty="0">
                          <a:solidFill>
                            <a:schemeClr val="dk1"/>
                          </a:solidFill>
                          <a:effectLst/>
                          <a:latin typeface="+mn-lt"/>
                          <a:ea typeface="+mn-ea"/>
                          <a:cs typeface="+mn-cs"/>
                        </a:rPr>
                        <a:t> using K-means and Modified KNN</a:t>
                      </a:r>
                    </a:p>
                  </a:txBody>
                  <a:tcPr/>
                </a:tc>
                <a:tc>
                  <a:txBody>
                    <a:bodyPr/>
                    <a:lstStyle/>
                    <a:p>
                      <a:pPr algn="l"/>
                      <a:r>
                        <a:rPr lang="en-US" sz="1200" dirty="0"/>
                        <a:t>They used a hybrid approach of combining K-means clustering and classification based on modified KNN</a:t>
                      </a:r>
                    </a:p>
                    <a:p>
                      <a:pPr algn="l"/>
                      <a:r>
                        <a:rPr lang="en-US" sz="1200" dirty="0"/>
                        <a:t>approach. The data was collected from</a:t>
                      </a:r>
                    </a:p>
                    <a:p>
                      <a:pPr algn="l"/>
                      <a:r>
                        <a:rPr lang="en-US" sz="1200" dirty="0" err="1"/>
                        <a:t>TamilNadu</a:t>
                      </a:r>
                      <a:r>
                        <a:rPr lang="en-US" sz="1200" dirty="0"/>
                        <a:t>, India where the majorly concentrated crops were rice, maize, Ragi, Sugarcane, and Tapioca</a:t>
                      </a:r>
                      <a:endParaRPr lang="en-IN" sz="1200" dirty="0"/>
                    </a:p>
                  </a:txBody>
                  <a:tcPr/>
                </a:tc>
                <a:tc>
                  <a:txBody>
                    <a:bodyPr/>
                    <a:lstStyle/>
                    <a:p>
                      <a:r>
                        <a:rPr lang="en-US" sz="1200" b="0" i="0" dirty="0">
                          <a:solidFill>
                            <a:schemeClr val="dk1"/>
                          </a:solidFill>
                          <a:effectLst/>
                          <a:latin typeface="+mn-lt"/>
                          <a:ea typeface="+mn-ea"/>
                          <a:cs typeface="+mn-cs"/>
                        </a:rPr>
                        <a:t>The limitations of the K-means clustering and modified KNN hybrid approach in crop analysis include sensitivity to initial cluster settings, difficulty in explaining recommendations, and potential data quality and temporal information gaps.</a:t>
                      </a:r>
                      <a:endParaRPr lang="en-IN" sz="1200" dirty="0"/>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8317535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6200" y="457200"/>
            <a:ext cx="8991600" cy="461665"/>
          </a:xfrm>
          <a:prstGeom prst="rect">
            <a:avLst/>
          </a:prstGeom>
          <a:noFill/>
        </p:spPr>
        <p:txBody>
          <a:bodyPr wrap="square" rtlCol="0">
            <a:spAutoFit/>
          </a:bodyPr>
          <a:lstStyle/>
          <a:p>
            <a:r>
              <a:rPr lang="en-US" sz="2400" dirty="0">
                <a:solidFill>
                  <a:srgbClr val="FF0000"/>
                </a:solidFill>
                <a:latin typeface="+mj-lt"/>
                <a:cs typeface="Times New Roman" panose="02020603050405020304" pitchFamily="18" charset="0"/>
              </a:rPr>
              <a:t>Implementation of Existing System</a:t>
            </a:r>
          </a:p>
        </p:txBody>
      </p:sp>
      <p:sp>
        <p:nvSpPr>
          <p:cNvPr id="7" name="CustomShape 1"/>
          <p:cNvSpPr/>
          <p:nvPr/>
        </p:nvSpPr>
        <p:spPr>
          <a:xfrm>
            <a:off x="76200" y="1066800"/>
            <a:ext cx="8381160" cy="75600"/>
          </a:xfrm>
          <a:prstGeom prst="rect">
            <a:avLst/>
          </a:prstGeom>
          <a:solidFill>
            <a:srgbClr val="7030A0"/>
          </a:solidFill>
          <a:ln w="25560">
            <a:solidFill>
              <a:srgbClr val="3A5F8B"/>
            </a:solidFill>
            <a:round/>
          </a:ln>
        </p:spPr>
        <p:txBody>
          <a:bodyPr/>
          <a:lstStyle/>
          <a:p>
            <a:endParaRPr lang="en-IN"/>
          </a:p>
        </p:txBody>
      </p:sp>
      <p:sp>
        <p:nvSpPr>
          <p:cNvPr id="3" name="TextBox 2">
            <a:extLst>
              <a:ext uri="{FF2B5EF4-FFF2-40B4-BE49-F238E27FC236}">
                <a16:creationId xmlns:a16="http://schemas.microsoft.com/office/drawing/2014/main" id="{A223AF5F-D4C5-658D-98F9-08C584CC27A6}"/>
              </a:ext>
            </a:extLst>
          </p:cNvPr>
          <p:cNvSpPr txBox="1"/>
          <p:nvPr/>
        </p:nvSpPr>
        <p:spPr>
          <a:xfrm>
            <a:off x="2270760" y="2828836"/>
            <a:ext cx="4582160" cy="1200329"/>
          </a:xfrm>
          <a:prstGeom prst="rect">
            <a:avLst/>
          </a:prstGeom>
          <a:noFill/>
        </p:spPr>
        <p:txBody>
          <a:bodyPr wrap="square">
            <a:spAutoFit/>
          </a:bodyPr>
          <a:lstStyle/>
          <a:p>
            <a:endParaRPr lang="en-IN" dirty="0"/>
          </a:p>
          <a:p>
            <a:endParaRPr lang="en-IN" dirty="0"/>
          </a:p>
          <a:p>
            <a:endParaRPr lang="en-IN" sz="1800" dirty="0"/>
          </a:p>
          <a:p>
            <a:endParaRPr lang="en-IN" sz="1800" dirty="0"/>
          </a:p>
        </p:txBody>
      </p:sp>
      <p:sp>
        <p:nvSpPr>
          <p:cNvPr id="5" name="TextBox 4">
            <a:extLst>
              <a:ext uri="{FF2B5EF4-FFF2-40B4-BE49-F238E27FC236}">
                <a16:creationId xmlns:a16="http://schemas.microsoft.com/office/drawing/2014/main" id="{B28E4BE1-4C7A-4479-34D0-021D74C95AA9}"/>
              </a:ext>
            </a:extLst>
          </p:cNvPr>
          <p:cNvSpPr txBox="1"/>
          <p:nvPr/>
        </p:nvSpPr>
        <p:spPr>
          <a:xfrm>
            <a:off x="76200" y="1346530"/>
            <a:ext cx="8816280" cy="5355312"/>
          </a:xfrm>
          <a:prstGeom prst="rect">
            <a:avLst/>
          </a:prstGeom>
          <a:noFill/>
        </p:spPr>
        <p:txBody>
          <a:bodyPr wrap="square">
            <a:spAutoFit/>
          </a:bodyPr>
          <a:lstStyle/>
          <a:p>
            <a:pPr marL="342900" indent="-342900" algn="just">
              <a:buFont typeface="Arial" panose="020B0604020202020204" pitchFamily="34" charset="0"/>
              <a:buAutoNum type="arabicPeriod"/>
            </a:pPr>
            <a:r>
              <a:rPr lang="en-IN" sz="1800" b="1" dirty="0">
                <a:latin typeface="Times New Roman" panose="02020603050405020304" pitchFamily="18" charset="0"/>
                <a:cs typeface="Times New Roman" panose="02020603050405020304" pitchFamily="18" charset="0"/>
              </a:rPr>
              <a:t>Crop Recommendation System using Machine Learning: </a:t>
            </a:r>
            <a:r>
              <a:rPr lang="en-IN" sz="1800" dirty="0">
                <a:latin typeface="Times New Roman" panose="02020603050405020304" pitchFamily="18" charset="0"/>
                <a:cs typeface="Times New Roman" panose="02020603050405020304" pitchFamily="18" charset="0"/>
              </a:rPr>
              <a:t>Prediction model for datasets pertaining to agriculture which is called as CRY algorithm for crop yield using beehive clustering techniques. Their analysis was mainly in paddy, rice and sugarcane yields in India.</a:t>
            </a:r>
            <a:r>
              <a:rPr lang="en-US" sz="1800" b="0" i="0" dirty="0">
                <a:solidFill>
                  <a:schemeClr val="dk1"/>
                </a:solidFill>
                <a:effectLst/>
                <a:latin typeface="Times New Roman" panose="02020603050405020304" pitchFamily="18" charset="0"/>
                <a:cs typeface="Times New Roman" panose="02020603050405020304" pitchFamily="18" charset="0"/>
              </a:rPr>
              <a:t> The model appears to focus on paddy, rice, and sugarcane crops. Applying this model to other crops may not be straightforward, and its effectiveness for these specific crops may not generalize well to other crops.</a:t>
            </a:r>
            <a:endParaRPr lang="en-IN" sz="18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AutoNum type="arabicPeriod"/>
            </a:pPr>
            <a:r>
              <a:rPr lang="en-US" sz="1800" b="1" i="0" dirty="0">
                <a:solidFill>
                  <a:schemeClr val="dk1"/>
                </a:solidFill>
                <a:effectLst/>
                <a:latin typeface="Times New Roman" panose="02020603050405020304" pitchFamily="18" charset="0"/>
                <a:cs typeface="Times New Roman" panose="02020603050405020304" pitchFamily="18" charset="0"/>
              </a:rPr>
              <a:t>Fuzzy Logic based Crop Yield Prediction: </a:t>
            </a:r>
            <a:r>
              <a:rPr lang="en-US" sz="1800" dirty="0">
                <a:latin typeface="Times New Roman" panose="02020603050405020304" pitchFamily="18" charset="0"/>
                <a:cs typeface="Times New Roman" panose="02020603050405020304" pitchFamily="18" charset="0"/>
              </a:rPr>
              <a:t>They used fuzzy logic for crop yield prediction through statistical time series models. Their prediction was classification with levels ‘good yield’ , ‘very good yield’ </a:t>
            </a:r>
          </a:p>
          <a:p>
            <a:pPr marL="342900" indent="-342900" algn="just">
              <a:buFont typeface="Arial" panose="020B0604020202020204" pitchFamily="34" charset="0"/>
              <a:buAutoNum type="arabicPeriod"/>
            </a:pPr>
            <a:r>
              <a:rPr lang="en-US" sz="1800" b="1" i="0" dirty="0">
                <a:solidFill>
                  <a:schemeClr val="dk1"/>
                </a:solidFill>
                <a:effectLst/>
                <a:latin typeface="Times New Roman" panose="02020603050405020304" pitchFamily="18" charset="0"/>
                <a:cs typeface="Times New Roman" panose="02020603050405020304" pitchFamily="18" charset="0"/>
              </a:rPr>
              <a:t>A Deep Neural Network Approach for Crop Selection and Yield Prediction in Bangladesh</a:t>
            </a:r>
            <a:r>
              <a:rPr lang="en-US" sz="1800" b="0" i="0" dirty="0">
                <a:solidFill>
                  <a:schemeClr val="dk1"/>
                </a:solidFill>
                <a:effectLst/>
                <a:latin typeface="Times New Roman" panose="02020603050405020304" pitchFamily="18" charset="0"/>
                <a:cs typeface="Times New Roman" panose="02020603050405020304" pitchFamily="18" charset="0"/>
              </a:rPr>
              <a:t>: Th</a:t>
            </a:r>
            <a:r>
              <a:rPr lang="en-US" sz="1800" dirty="0">
                <a:solidFill>
                  <a:schemeClr val="dk1"/>
                </a:solidFill>
                <a:latin typeface="Times New Roman" panose="02020603050405020304" pitchFamily="18" charset="0"/>
                <a:cs typeface="Times New Roman" panose="02020603050405020304" pitchFamily="18" charset="0"/>
              </a:rPr>
              <a:t>ey </a:t>
            </a:r>
            <a:r>
              <a:rPr lang="en-US" sz="1800" dirty="0">
                <a:latin typeface="Times New Roman" panose="02020603050405020304" pitchFamily="18" charset="0"/>
                <a:cs typeface="Times New Roman" panose="02020603050405020304" pitchFamily="18" charset="0"/>
              </a:rPr>
              <a:t>analyzed crop prediction in the country of Bangladesh where they majorly cultivate three kinds of rice, Jute, Wheat, and Potato. Their research used a deep neural network where the data had around 46 parameters into their consideration</a:t>
            </a:r>
            <a:r>
              <a:rPr lang="en-IN" sz="1800" dirty="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AutoNum type="arabicPeriod"/>
            </a:pPr>
            <a:r>
              <a:rPr lang="en-US" sz="1800" b="1" i="0" dirty="0">
                <a:solidFill>
                  <a:schemeClr val="dk1"/>
                </a:solidFill>
                <a:effectLst/>
                <a:latin typeface="Times New Roman" panose="02020603050405020304" pitchFamily="18" charset="0"/>
                <a:cs typeface="Times New Roman" panose="02020603050405020304" pitchFamily="18" charset="0"/>
              </a:rPr>
              <a:t>Prediction of major crop yields of </a:t>
            </a:r>
            <a:r>
              <a:rPr lang="en-US" sz="1800" b="1" i="0" dirty="0" err="1">
                <a:solidFill>
                  <a:schemeClr val="dk1"/>
                </a:solidFill>
                <a:effectLst/>
                <a:latin typeface="Times New Roman" panose="02020603050405020304" pitchFamily="18" charset="0"/>
                <a:cs typeface="Times New Roman" panose="02020603050405020304" pitchFamily="18" charset="0"/>
              </a:rPr>
              <a:t>Tamilnadu</a:t>
            </a:r>
            <a:r>
              <a:rPr lang="en-US" sz="1800" b="1" i="0" dirty="0">
                <a:solidFill>
                  <a:schemeClr val="dk1"/>
                </a:solidFill>
                <a:effectLst/>
                <a:latin typeface="Times New Roman" panose="02020603050405020304" pitchFamily="18" charset="0"/>
                <a:cs typeface="Times New Roman" panose="02020603050405020304" pitchFamily="18" charset="0"/>
              </a:rPr>
              <a:t> using K-means and Modified KNN</a:t>
            </a:r>
            <a:r>
              <a:rPr lang="en-US" sz="1800" b="0" i="0" dirty="0">
                <a:solidFill>
                  <a:schemeClr val="dk1"/>
                </a:solidFill>
                <a:effectLst/>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They used a hybrid approach of combining K-means clustering and classification based on modified KNN approach. The data was collected from </a:t>
            </a:r>
            <a:r>
              <a:rPr lang="en-US" sz="1800" dirty="0" err="1">
                <a:latin typeface="Times New Roman" panose="02020603050405020304" pitchFamily="18" charset="0"/>
                <a:cs typeface="Times New Roman" panose="02020603050405020304" pitchFamily="18" charset="0"/>
              </a:rPr>
              <a:t>TamilNadu</a:t>
            </a:r>
            <a:r>
              <a:rPr lang="en-US" sz="1800" dirty="0">
                <a:latin typeface="Times New Roman" panose="02020603050405020304" pitchFamily="18" charset="0"/>
                <a:cs typeface="Times New Roman" panose="02020603050405020304" pitchFamily="18" charset="0"/>
              </a:rPr>
              <a:t>, India where the majorly concentrated crops were rice, maize, Ragi, Sugarcane, and Tapioca</a:t>
            </a:r>
            <a:endParaRPr lang="en-US" sz="1800" b="0" i="0" dirty="0">
              <a:solidFill>
                <a:schemeClr val="dk1"/>
              </a:solidFill>
              <a:effectLst/>
              <a:latin typeface="Times New Roman" panose="02020603050405020304" pitchFamily="18" charset="0"/>
              <a:cs typeface="Times New Roman" panose="02020603050405020304" pitchFamily="18" charset="0"/>
            </a:endParaRPr>
          </a:p>
          <a:p>
            <a:pPr marL="0" indent="0">
              <a:buNone/>
            </a:pPr>
            <a:endParaRPr lang="en-US" sz="1800" b="0" i="0" dirty="0">
              <a:solidFill>
                <a:schemeClr val="dk1"/>
              </a:solidFill>
              <a:effectLst/>
              <a:latin typeface="+mn-lt"/>
              <a:ea typeface="+mn-ea"/>
              <a:cs typeface="+mn-cs"/>
            </a:endParaRPr>
          </a:p>
          <a:p>
            <a:pPr marL="0" indent="0">
              <a:buNone/>
            </a:pPr>
            <a:endParaRPr lang="en-IN" sz="1800" dirty="0"/>
          </a:p>
        </p:txBody>
      </p:sp>
    </p:spTree>
    <p:extLst>
      <p:ext uri="{BB962C8B-B14F-4D97-AF65-F5344CB8AC3E}">
        <p14:creationId xmlns:p14="http://schemas.microsoft.com/office/powerpoint/2010/main" val="1038465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6972320" cy="523220"/>
          </a:xfrm>
          <a:prstGeom prst="rect">
            <a:avLst/>
          </a:prstGeom>
          <a:noFill/>
        </p:spPr>
        <p:txBody>
          <a:bodyPr wrap="square" rtlCol="0">
            <a:spAutoFit/>
          </a:bodyPr>
          <a:lstStyle/>
          <a:p>
            <a:pPr algn="just"/>
            <a:r>
              <a:rPr lang="en-US" sz="2800" b="1" dirty="0">
                <a:solidFill>
                  <a:srgbClr val="C00000"/>
                </a:solidFill>
                <a:latin typeface="+mj-lt"/>
              </a:rPr>
              <a:t>Proposed Method Description</a:t>
            </a:r>
          </a:p>
        </p:txBody>
      </p:sp>
      <p:sp>
        <p:nvSpPr>
          <p:cNvPr id="5" name="TextBox 4">
            <a:extLst>
              <a:ext uri="{FF2B5EF4-FFF2-40B4-BE49-F238E27FC236}">
                <a16:creationId xmlns:a16="http://schemas.microsoft.com/office/drawing/2014/main" id="{CE0FE528-B3DF-460F-13C6-1CA31A3B254F}"/>
              </a:ext>
            </a:extLst>
          </p:cNvPr>
          <p:cNvSpPr txBox="1"/>
          <p:nvPr/>
        </p:nvSpPr>
        <p:spPr>
          <a:xfrm>
            <a:off x="472182" y="1340768"/>
            <a:ext cx="8381159" cy="4076372"/>
          </a:xfrm>
          <a:prstGeom prst="rect">
            <a:avLst/>
          </a:prstGeom>
          <a:noFill/>
        </p:spPr>
        <p:txBody>
          <a:bodyPr wrap="square">
            <a:spAutoFit/>
          </a:bodyPr>
          <a:lstStyle/>
          <a:p>
            <a:pPr marL="118745" marR="258445" algn="just">
              <a:lnSpc>
                <a:spcPct val="95000"/>
              </a:lnSpc>
              <a:spcAft>
                <a:spcPts val="0"/>
              </a:spcAft>
            </a:pPr>
            <a:r>
              <a:rPr lang="en-US" sz="1800" dirty="0">
                <a:effectLst/>
                <a:latin typeface="Times New Roman" panose="02020603050405020304" pitchFamily="18" charset="0"/>
                <a:ea typeface="Times New Roman" panose="02020603050405020304" pitchFamily="18" charset="0"/>
              </a:rPr>
              <a:t>Initially, comprehensive datasets encompassing historical crop</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yields,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soil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properties,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weather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conditions,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fertilizer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applications are collected and preprocessed to handle missing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values,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outliers,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categorical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variables.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2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a:t>
            </a:r>
            <a:r>
              <a:rPr lang="en-US" sz="1800" spc="25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trained</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tested on the preprocessed data sets using algorithms like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support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vector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regressor,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logistic</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regressor,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random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forest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regressor.</a:t>
            </a:r>
            <a:endParaRPr lang="en-IN" dirty="0">
              <a:latin typeface="Times New Roman" panose="02020603050405020304" pitchFamily="18" charset="0"/>
              <a:ea typeface="Times New Roman" panose="02020603050405020304" pitchFamily="18" charset="0"/>
            </a:endParaRPr>
          </a:p>
          <a:p>
            <a:pPr marL="118745" marR="258445" algn="just">
              <a:lnSpc>
                <a:spcPct val="95000"/>
              </a:lnSpc>
              <a:spcAft>
                <a:spcPts val="0"/>
              </a:spcAft>
            </a:pPr>
            <a:br>
              <a:rPr lang="en-US" sz="1800" dirty="0">
                <a:effectLst/>
                <a:latin typeface="Times New Roman" panose="02020603050405020304" pitchFamily="18" charset="0"/>
                <a:ea typeface="Times New Roman" panose="02020603050405020304" pitchFamily="18" charset="0"/>
              </a:rPr>
            </a:br>
            <a:r>
              <a:rPr lang="en-US" sz="1800" b="1" dirty="0">
                <a:effectLst/>
                <a:latin typeface="Times New Roman" panose="02020603050405020304" pitchFamily="18" charset="0"/>
                <a:ea typeface="Times New Roman" panose="02020603050405020304" pitchFamily="18" charset="0"/>
              </a:rPr>
              <a:t>Crop</a:t>
            </a:r>
            <a:r>
              <a:rPr lang="en-US" sz="1800" b="1" spc="6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Yield</a:t>
            </a:r>
            <a:r>
              <a:rPr lang="en-US" sz="1800" b="1" spc="6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Prediction:</a:t>
            </a:r>
            <a:endParaRPr lang="en-IN" sz="1800" b="1" dirty="0">
              <a:effectLst/>
              <a:latin typeface="Times New Roman" panose="02020603050405020304" pitchFamily="18" charset="0"/>
              <a:ea typeface="Times New Roman" panose="02020603050405020304" pitchFamily="18" charset="0"/>
            </a:endParaRPr>
          </a:p>
          <a:p>
            <a:pPr marL="173990" marR="24130" algn="just">
              <a:lnSpc>
                <a:spcPct val="95000"/>
              </a:lnSpc>
              <a:spcBef>
                <a:spcPts val="50"/>
              </a:spcBef>
              <a:spcAft>
                <a:spcPts val="0"/>
              </a:spcAft>
            </a:pPr>
            <a:r>
              <a:rPr lang="en-US" sz="1800" dirty="0">
                <a:effectLst/>
                <a:latin typeface="Times New Roman" panose="02020603050405020304" pitchFamily="18" charset="0"/>
                <a:ea typeface="Times New Roman" panose="02020603050405020304" pitchFamily="18" charset="0"/>
              </a:rPr>
              <a:t>The expected crop yield is for the input data is predicted using</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logistic regressor algorithm. And best suitable crop for that</a:t>
            </a:r>
            <a:r>
              <a:rPr lang="en-US" sz="1800" spc="-2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land in view of best yield is predicted using Regressor Support</a:t>
            </a:r>
            <a:r>
              <a:rPr lang="en-US" sz="1800" spc="-2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Vector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a:t>
            </a:r>
            <a:endParaRPr lang="en-IN"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173990" algn="just">
              <a:spcBef>
                <a:spcPts val="325"/>
              </a:spcBef>
              <a:spcAft>
                <a:spcPts val="0"/>
              </a:spcAft>
            </a:pPr>
            <a:r>
              <a:rPr lang="en-US" sz="1800" b="1" dirty="0">
                <a:effectLst/>
                <a:latin typeface="Times New Roman" panose="02020603050405020304" pitchFamily="18" charset="0"/>
                <a:ea typeface="Times New Roman" panose="02020603050405020304" pitchFamily="18" charset="0"/>
              </a:rPr>
              <a:t>Fertilizer</a:t>
            </a:r>
            <a:r>
              <a:rPr lang="en-US" sz="1800" b="1" spc="-65" dirty="0">
                <a:effectLst/>
                <a:latin typeface="Times New Roman" panose="02020603050405020304" pitchFamily="18" charset="0"/>
                <a:ea typeface="Times New Roman" panose="02020603050405020304" pitchFamily="18" charset="0"/>
              </a:rPr>
              <a:t> </a:t>
            </a:r>
            <a:r>
              <a:rPr lang="en-US" sz="1800" b="1" dirty="0">
                <a:effectLst/>
                <a:latin typeface="Times New Roman" panose="02020603050405020304" pitchFamily="18" charset="0"/>
                <a:ea typeface="Times New Roman" panose="02020603050405020304" pitchFamily="18" charset="0"/>
              </a:rPr>
              <a:t>Recommendation:</a:t>
            </a:r>
            <a:endParaRPr lang="en-IN" sz="1800" b="1" dirty="0">
              <a:effectLst/>
              <a:latin typeface="Times New Roman" panose="02020603050405020304" pitchFamily="18" charset="0"/>
              <a:ea typeface="Times New Roman" panose="02020603050405020304" pitchFamily="18" charset="0"/>
            </a:endParaRPr>
          </a:p>
          <a:p>
            <a:pPr marL="173990" marR="29210" algn="just">
              <a:lnSpc>
                <a:spcPct val="96000"/>
              </a:lnSpc>
              <a:spcBef>
                <a:spcPts val="30"/>
              </a:spcBef>
              <a:spcAft>
                <a:spcPts val="0"/>
              </a:spcAft>
            </a:pPr>
            <a:r>
              <a:rPr lang="en-US" sz="1800" dirty="0">
                <a:effectLst/>
                <a:latin typeface="Times New Roman" panose="02020603050405020304" pitchFamily="18" charset="0"/>
                <a:ea typeface="Times New Roman" panose="02020603050405020304" pitchFamily="18" charset="0"/>
              </a:rPr>
              <a:t>The type of fertilizer to be applied for the respective land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considering the input data is recommended using the Random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Forest</a:t>
            </a:r>
            <a:r>
              <a:rPr lang="en-US" sz="1800" spc="-8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Regressor</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a:t>
            </a:r>
            <a:endParaRPr lang="en-IN" sz="1800" dirty="0">
              <a:effectLst/>
              <a:latin typeface="Times New Roman" panose="02020603050405020304" pitchFamily="18" charset="0"/>
              <a:ea typeface="Times New Roman" panose="02020603050405020304" pitchFamily="18" charset="0"/>
            </a:endParaRPr>
          </a:p>
          <a:p>
            <a:pPr marL="0" indent="0">
              <a:buFont typeface="Arial" panose="020B0604020202020204" pitchFamily="34" charset="0"/>
              <a:buNone/>
            </a:pPr>
            <a:endParaRPr lang="en-IN" sz="1400" dirty="0"/>
          </a:p>
        </p:txBody>
      </p:sp>
    </p:spTree>
    <p:extLst>
      <p:ext uri="{BB962C8B-B14F-4D97-AF65-F5344CB8AC3E}">
        <p14:creationId xmlns:p14="http://schemas.microsoft.com/office/powerpoint/2010/main" val="3548125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6972320" cy="523220"/>
          </a:xfrm>
          <a:prstGeom prst="rect">
            <a:avLst/>
          </a:prstGeom>
          <a:noFill/>
        </p:spPr>
        <p:txBody>
          <a:bodyPr wrap="square" rtlCol="0">
            <a:spAutoFit/>
          </a:bodyPr>
          <a:lstStyle/>
          <a:p>
            <a:pPr algn="just"/>
            <a:r>
              <a:rPr lang="en-US" sz="2800" b="1" dirty="0">
                <a:solidFill>
                  <a:srgbClr val="C00000"/>
                </a:solidFill>
                <a:latin typeface="+mj-lt"/>
              </a:rPr>
              <a:t>Proposed Method Description</a:t>
            </a:r>
          </a:p>
        </p:txBody>
      </p:sp>
      <p:sp>
        <p:nvSpPr>
          <p:cNvPr id="5" name="TextBox 4">
            <a:extLst>
              <a:ext uri="{FF2B5EF4-FFF2-40B4-BE49-F238E27FC236}">
                <a16:creationId xmlns:a16="http://schemas.microsoft.com/office/drawing/2014/main" id="{CE0FE528-B3DF-460F-13C6-1CA31A3B254F}"/>
              </a:ext>
            </a:extLst>
          </p:cNvPr>
          <p:cNvSpPr txBox="1"/>
          <p:nvPr/>
        </p:nvSpPr>
        <p:spPr>
          <a:xfrm>
            <a:off x="457201" y="1268760"/>
            <a:ext cx="8381159" cy="2737673"/>
          </a:xfrm>
          <a:prstGeom prst="rect">
            <a:avLst/>
          </a:prstGeom>
          <a:noFill/>
        </p:spPr>
        <p:txBody>
          <a:bodyPr wrap="square">
            <a:spAutoFit/>
          </a:bodyPr>
          <a:lstStyle/>
          <a:p>
            <a:pPr marL="172720" algn="just">
              <a:spcBef>
                <a:spcPts val="325"/>
              </a:spcBef>
            </a:pPr>
            <a:r>
              <a:rPr lang="en-US" sz="1800" b="1" spc="-5" dirty="0">
                <a:effectLst/>
                <a:latin typeface="Times New Roman" panose="02020603050405020304" pitchFamily="18" charset="0"/>
                <a:ea typeface="Times New Roman" panose="02020603050405020304" pitchFamily="18" charset="0"/>
              </a:rPr>
              <a:t>Web</a:t>
            </a:r>
            <a:r>
              <a:rPr lang="en-US" sz="1800" b="1" spc="-50" dirty="0">
                <a:effectLst/>
                <a:latin typeface="Times New Roman" panose="02020603050405020304" pitchFamily="18" charset="0"/>
                <a:ea typeface="Times New Roman" panose="02020603050405020304" pitchFamily="18" charset="0"/>
              </a:rPr>
              <a:t> </a:t>
            </a:r>
            <a:r>
              <a:rPr lang="en-US" sz="1800" b="1" spc="-5" dirty="0">
                <a:effectLst/>
                <a:latin typeface="Times New Roman" panose="02020603050405020304" pitchFamily="18" charset="0"/>
                <a:ea typeface="Times New Roman" panose="02020603050405020304" pitchFamily="18" charset="0"/>
              </a:rPr>
              <a:t>Application:</a:t>
            </a:r>
            <a:endParaRPr lang="en-IN" sz="1800" b="1" dirty="0">
              <a:effectLst/>
              <a:latin typeface="Times New Roman" panose="02020603050405020304" pitchFamily="18" charset="0"/>
              <a:ea typeface="Times New Roman" panose="02020603050405020304" pitchFamily="18" charset="0"/>
            </a:endParaRPr>
          </a:p>
          <a:p>
            <a:pPr marL="172720" marR="321310" algn="just">
              <a:lnSpc>
                <a:spcPct val="95000"/>
              </a:lnSpc>
              <a:spcBef>
                <a:spcPts val="40"/>
              </a:spcBef>
              <a:spcAft>
                <a:spcPts val="0"/>
              </a:spcAft>
            </a:pPr>
            <a:r>
              <a:rPr lang="en-US" sz="1800" dirty="0">
                <a:effectLst/>
                <a:latin typeface="Times New Roman" panose="02020603050405020304" pitchFamily="18" charset="0"/>
                <a:ea typeface="Times New Roman" panose="02020603050405020304" pitchFamily="18" charset="0"/>
              </a:rPr>
              <a:t>The system prioritizes seamless user interaction by enabling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registration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through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OTP</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verification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registered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Email and input of essential details. Through API integration,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gain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access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external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functionalities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like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real-time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weather updates. This comprehensive approach enhances user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engagement, provides valuable information, and facilitates both</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secure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interactions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server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MongoDB from backend works effectively ensuring response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frontend without any delay. History of predictions done by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user is displayed in profile page to get rid of the need 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multiple</a:t>
            </a:r>
            <a:r>
              <a:rPr lang="en-US" sz="1800" spc="2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predictions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 the</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same data.</a:t>
            </a:r>
            <a:endParaRPr lang="en-IN" sz="1800" dirty="0">
              <a:effectLst/>
              <a:latin typeface="Times New Roman" panose="02020603050405020304" pitchFamily="18" charset="0"/>
              <a:ea typeface="Times New Roman" panose="02020603050405020304" pitchFamily="18" charset="0"/>
            </a:endParaRPr>
          </a:p>
        </p:txBody>
      </p:sp>
      <p:pic>
        <p:nvPicPr>
          <p:cNvPr id="10" name="Picture 9">
            <a:extLst>
              <a:ext uri="{FF2B5EF4-FFF2-40B4-BE49-F238E27FC236}">
                <a16:creationId xmlns:a16="http://schemas.microsoft.com/office/drawing/2014/main" id="{9832F32C-EE43-2E9B-5F5B-FDB7D2C2ED6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63688" y="4006433"/>
            <a:ext cx="5734068" cy="2672912"/>
          </a:xfrm>
          <a:prstGeom prst="rect">
            <a:avLst/>
          </a:prstGeom>
        </p:spPr>
      </p:pic>
    </p:spTree>
    <p:extLst>
      <p:ext uri="{BB962C8B-B14F-4D97-AF65-F5344CB8AC3E}">
        <p14:creationId xmlns:p14="http://schemas.microsoft.com/office/powerpoint/2010/main" val="3931875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6972320" cy="523220"/>
          </a:xfrm>
          <a:prstGeom prst="rect">
            <a:avLst/>
          </a:prstGeom>
          <a:noFill/>
        </p:spPr>
        <p:txBody>
          <a:bodyPr wrap="square" rtlCol="0">
            <a:spAutoFit/>
          </a:bodyPr>
          <a:lstStyle/>
          <a:p>
            <a:pPr algn="just"/>
            <a:r>
              <a:rPr lang="en-US" sz="2800" b="1" dirty="0">
                <a:solidFill>
                  <a:srgbClr val="C00000"/>
                </a:solidFill>
                <a:latin typeface="+mj-lt"/>
              </a:rPr>
              <a:t>Proposed Method Description</a:t>
            </a:r>
          </a:p>
        </p:txBody>
      </p:sp>
      <p:pic>
        <p:nvPicPr>
          <p:cNvPr id="3" name="Picture 2">
            <a:extLst>
              <a:ext uri="{FF2B5EF4-FFF2-40B4-BE49-F238E27FC236}">
                <a16:creationId xmlns:a16="http://schemas.microsoft.com/office/drawing/2014/main" id="{C8E6D20D-4781-F22C-6260-88F8624A1E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56474" y="4096299"/>
            <a:ext cx="5794582" cy="2645070"/>
          </a:xfrm>
          <a:prstGeom prst="rect">
            <a:avLst/>
          </a:prstGeom>
        </p:spPr>
      </p:pic>
      <p:pic>
        <p:nvPicPr>
          <p:cNvPr id="4" name="Picture 3">
            <a:extLst>
              <a:ext uri="{FF2B5EF4-FFF2-40B4-BE49-F238E27FC236}">
                <a16:creationId xmlns:a16="http://schemas.microsoft.com/office/drawing/2014/main" id="{ADB6DBF5-D302-46A6-378F-12461ECAE61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51314" y="1205533"/>
            <a:ext cx="5792486" cy="2751432"/>
          </a:xfrm>
          <a:prstGeom prst="rect">
            <a:avLst/>
          </a:prstGeom>
        </p:spPr>
      </p:pic>
    </p:spTree>
    <p:extLst>
      <p:ext uri="{BB962C8B-B14F-4D97-AF65-F5344CB8AC3E}">
        <p14:creationId xmlns:p14="http://schemas.microsoft.com/office/powerpoint/2010/main" val="3620526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CustomShape 1"/>
          <p:cNvSpPr/>
          <p:nvPr/>
        </p:nvSpPr>
        <p:spPr>
          <a:xfrm>
            <a:off x="457200" y="1066680"/>
            <a:ext cx="8381160" cy="75600"/>
          </a:xfrm>
          <a:prstGeom prst="rect">
            <a:avLst/>
          </a:prstGeom>
          <a:solidFill>
            <a:srgbClr val="7030A0"/>
          </a:solidFill>
          <a:ln w="25560">
            <a:solidFill>
              <a:srgbClr val="3A5F8B"/>
            </a:solidFill>
            <a:round/>
          </a:ln>
        </p:spPr>
        <p:txBody>
          <a:bodyPr/>
          <a:lstStyle/>
          <a:p>
            <a:endParaRPr lang="en-IN"/>
          </a:p>
        </p:txBody>
      </p:sp>
      <p:sp>
        <p:nvSpPr>
          <p:cNvPr id="44" name="CustomShape 2"/>
          <p:cNvSpPr/>
          <p:nvPr/>
        </p:nvSpPr>
        <p:spPr>
          <a:xfrm>
            <a:off x="457200" y="457200"/>
            <a:ext cx="8381160" cy="577440"/>
          </a:xfrm>
          <a:prstGeom prst="rect">
            <a:avLst/>
          </a:prstGeom>
        </p:spPr>
        <p:txBody>
          <a:bodyPr lIns="90000" tIns="45000" rIns="90000" bIns="45000"/>
          <a:lstStyle/>
          <a:p>
            <a:pPr>
              <a:lnSpc>
                <a:spcPct val="100000"/>
              </a:lnSpc>
            </a:pPr>
            <a:r>
              <a:rPr lang="en-IN" sz="3200" b="1" dirty="0">
                <a:solidFill>
                  <a:srgbClr val="C00000"/>
                </a:solidFill>
                <a:latin typeface="Calibri"/>
              </a:rPr>
              <a:t>Outline</a:t>
            </a:r>
            <a:endParaRPr>
              <a:solidFill>
                <a:srgbClr val="C00000"/>
              </a:solidFill>
            </a:endParaRPr>
          </a:p>
        </p:txBody>
      </p:sp>
      <p:sp>
        <p:nvSpPr>
          <p:cNvPr id="45" name="CustomShape 3"/>
          <p:cNvSpPr/>
          <p:nvPr/>
        </p:nvSpPr>
        <p:spPr>
          <a:xfrm>
            <a:off x="755576" y="1200870"/>
            <a:ext cx="6477000" cy="5248874"/>
          </a:xfrm>
          <a:prstGeom prst="rect">
            <a:avLst/>
          </a:prstGeom>
        </p:spPr>
        <p:txBody>
          <a:bodyPr lIns="90000" tIns="45000" rIns="90000" bIns="45000"/>
          <a:lstStyle/>
          <a:p>
            <a:pPr>
              <a:lnSpc>
                <a:spcPct val="150000"/>
              </a:lnSpc>
              <a:buFont typeface="Arial" pitchFamily="34" charset="0"/>
              <a:buChar char="•"/>
            </a:pPr>
            <a:r>
              <a:rPr lang="en-IN" sz="2000" b="1" dirty="0">
                <a:solidFill>
                  <a:srgbClr val="000000"/>
                </a:solidFill>
                <a:latin typeface="Bookman Old Style" pitchFamily="18" charset="0"/>
              </a:rPr>
              <a:t> Abstract </a:t>
            </a:r>
          </a:p>
          <a:p>
            <a:pPr>
              <a:lnSpc>
                <a:spcPct val="150000"/>
              </a:lnSpc>
              <a:buFont typeface="Arial" pitchFamily="34" charset="0"/>
              <a:buChar char="•"/>
            </a:pPr>
            <a:r>
              <a:rPr lang="en-IN" sz="2000" b="1" dirty="0">
                <a:solidFill>
                  <a:srgbClr val="000000"/>
                </a:solidFill>
                <a:latin typeface="Bookman Old Style" pitchFamily="18" charset="0"/>
              </a:rPr>
              <a:t> Introduction </a:t>
            </a:r>
          </a:p>
          <a:p>
            <a:pPr>
              <a:lnSpc>
                <a:spcPct val="150000"/>
              </a:lnSpc>
              <a:buFont typeface="Arial"/>
              <a:buChar char="•"/>
            </a:pPr>
            <a:r>
              <a:rPr lang="en-IN" sz="2000" b="1" dirty="0">
                <a:solidFill>
                  <a:srgbClr val="000000"/>
                </a:solidFill>
                <a:latin typeface="Bookman Old Style" pitchFamily="18" charset="0"/>
              </a:rPr>
              <a:t> Research Objective </a:t>
            </a:r>
          </a:p>
          <a:p>
            <a:pPr>
              <a:lnSpc>
                <a:spcPct val="150000"/>
              </a:lnSpc>
              <a:buFont typeface="Arial" pitchFamily="34" charset="0"/>
              <a:buChar char="•"/>
            </a:pPr>
            <a:r>
              <a:rPr lang="en-IN" sz="2000" b="1" dirty="0">
                <a:solidFill>
                  <a:srgbClr val="000000"/>
                </a:solidFill>
                <a:latin typeface="Bookman Old Style" pitchFamily="18" charset="0"/>
              </a:rPr>
              <a:t> Problem Definition</a:t>
            </a:r>
          </a:p>
          <a:p>
            <a:pPr>
              <a:lnSpc>
                <a:spcPct val="150000"/>
              </a:lnSpc>
              <a:buFont typeface="Arial" pitchFamily="34" charset="0"/>
              <a:buChar char="•"/>
            </a:pPr>
            <a:r>
              <a:rPr lang="en-IN" sz="2000" b="1" dirty="0">
                <a:solidFill>
                  <a:srgbClr val="000000"/>
                </a:solidFill>
                <a:latin typeface="Bookman Old Style" pitchFamily="18" charset="0"/>
              </a:rPr>
              <a:t> Scope of the Project</a:t>
            </a:r>
          </a:p>
          <a:p>
            <a:pPr>
              <a:lnSpc>
                <a:spcPct val="150000"/>
              </a:lnSpc>
              <a:buFont typeface="Arial" pitchFamily="34" charset="0"/>
              <a:buChar char="•"/>
            </a:pPr>
            <a:r>
              <a:rPr lang="en-IN" sz="2000" b="1" dirty="0">
                <a:solidFill>
                  <a:srgbClr val="000000"/>
                </a:solidFill>
                <a:latin typeface="Bookman Old Style" pitchFamily="18" charset="0"/>
              </a:rPr>
              <a:t> Literature Review</a:t>
            </a:r>
          </a:p>
          <a:p>
            <a:pPr>
              <a:lnSpc>
                <a:spcPct val="150000"/>
              </a:lnSpc>
              <a:buFont typeface="Arial" pitchFamily="34" charset="0"/>
              <a:buChar char="•"/>
            </a:pPr>
            <a:r>
              <a:rPr lang="en-IN" sz="2000" b="1" dirty="0">
                <a:solidFill>
                  <a:srgbClr val="000000"/>
                </a:solidFill>
                <a:latin typeface="Bookman Old Style" pitchFamily="18" charset="0"/>
              </a:rPr>
              <a:t> Implementation of Existing system</a:t>
            </a:r>
          </a:p>
          <a:p>
            <a:pPr>
              <a:lnSpc>
                <a:spcPct val="150000"/>
              </a:lnSpc>
              <a:buFont typeface="Arial" pitchFamily="34" charset="0"/>
              <a:buChar char="•"/>
            </a:pPr>
            <a:r>
              <a:rPr lang="en-IN" sz="2000" b="1" dirty="0">
                <a:solidFill>
                  <a:srgbClr val="000000"/>
                </a:solidFill>
                <a:latin typeface="Bookman Old Style" pitchFamily="18" charset="0"/>
              </a:rPr>
              <a:t> Proposed Method Description</a:t>
            </a:r>
          </a:p>
          <a:p>
            <a:pPr>
              <a:lnSpc>
                <a:spcPct val="150000"/>
              </a:lnSpc>
              <a:buFont typeface="Arial" pitchFamily="34" charset="0"/>
              <a:buChar char="•"/>
            </a:pPr>
            <a:r>
              <a:rPr lang="en-IN" sz="2000" b="1" dirty="0">
                <a:solidFill>
                  <a:srgbClr val="000000"/>
                </a:solidFill>
                <a:latin typeface="Bookman Old Style" pitchFamily="18" charset="0"/>
              </a:rPr>
              <a:t> Architecture/Block diagram</a:t>
            </a:r>
          </a:p>
          <a:p>
            <a:pPr>
              <a:lnSpc>
                <a:spcPct val="150000"/>
              </a:lnSpc>
              <a:buFont typeface="Arial" pitchFamily="34" charset="0"/>
              <a:buChar char="•"/>
            </a:pPr>
            <a:r>
              <a:rPr lang="en-IN" sz="2000" b="1" dirty="0">
                <a:solidFill>
                  <a:srgbClr val="000000"/>
                </a:solidFill>
                <a:latin typeface="Bookman Old Style" pitchFamily="18" charset="0"/>
              </a:rPr>
              <a:t> Conclusion</a:t>
            </a:r>
          </a:p>
          <a:p>
            <a:pPr>
              <a:lnSpc>
                <a:spcPct val="150000"/>
              </a:lnSpc>
              <a:buFont typeface="Arial" pitchFamily="34" charset="0"/>
              <a:buChar char="•"/>
            </a:pPr>
            <a:r>
              <a:rPr lang="en-IN" sz="2000" b="1" dirty="0">
                <a:solidFill>
                  <a:srgbClr val="000000"/>
                </a:solidFill>
                <a:latin typeface="Bookman Old Style" pitchFamily="18" charset="0"/>
              </a:rPr>
              <a:t> References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67544" y="457200"/>
            <a:ext cx="6264696" cy="523220"/>
          </a:xfrm>
          <a:prstGeom prst="rect">
            <a:avLst/>
          </a:prstGeom>
          <a:noFill/>
        </p:spPr>
        <p:txBody>
          <a:bodyPr wrap="square" rtlCol="0">
            <a:spAutoFit/>
          </a:bodyPr>
          <a:lstStyle/>
          <a:p>
            <a:pPr algn="just"/>
            <a:r>
              <a:rPr lang="en-US" sz="2800" b="1" dirty="0">
                <a:solidFill>
                  <a:srgbClr val="C00000"/>
                </a:solidFill>
                <a:latin typeface="+mj-lt"/>
              </a:rPr>
              <a:t>Architecture / Block Diagram</a:t>
            </a:r>
          </a:p>
        </p:txBody>
      </p:sp>
      <p:pic>
        <p:nvPicPr>
          <p:cNvPr id="2" name="image1.jpeg">
            <a:extLst>
              <a:ext uri="{FF2B5EF4-FFF2-40B4-BE49-F238E27FC236}">
                <a16:creationId xmlns:a16="http://schemas.microsoft.com/office/drawing/2014/main" id="{C75E976B-25B3-2FD5-25F2-7F78E49D7D9A}"/>
              </a:ext>
            </a:extLst>
          </p:cNvPr>
          <p:cNvPicPr>
            <a:picLocks noChangeAspect="1"/>
          </p:cNvPicPr>
          <p:nvPr/>
        </p:nvPicPr>
        <p:blipFill>
          <a:blip r:embed="rId2" cstate="print"/>
          <a:stretch>
            <a:fillRect/>
          </a:stretch>
        </p:blipFill>
        <p:spPr>
          <a:xfrm>
            <a:off x="827584" y="1963629"/>
            <a:ext cx="6949826" cy="3524984"/>
          </a:xfrm>
          <a:prstGeom prst="rect">
            <a:avLst/>
          </a:prstGeom>
        </p:spPr>
      </p:pic>
    </p:spTree>
    <p:extLst>
      <p:ext uri="{BB962C8B-B14F-4D97-AF65-F5344CB8AC3E}">
        <p14:creationId xmlns:p14="http://schemas.microsoft.com/office/powerpoint/2010/main" val="31143109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4330824" cy="523220"/>
          </a:xfrm>
          <a:prstGeom prst="rect">
            <a:avLst/>
          </a:prstGeom>
          <a:noFill/>
        </p:spPr>
        <p:txBody>
          <a:bodyPr wrap="square" rtlCol="0">
            <a:spAutoFit/>
          </a:bodyPr>
          <a:lstStyle/>
          <a:p>
            <a:r>
              <a:rPr lang="en-US" sz="2800" b="1" dirty="0">
                <a:solidFill>
                  <a:srgbClr val="C00000"/>
                </a:solidFill>
                <a:latin typeface="+mj-lt"/>
              </a:rPr>
              <a:t>Performance Measure</a:t>
            </a:r>
          </a:p>
        </p:txBody>
      </p:sp>
      <p:sp>
        <p:nvSpPr>
          <p:cNvPr id="4" name="TextBox 3">
            <a:extLst>
              <a:ext uri="{FF2B5EF4-FFF2-40B4-BE49-F238E27FC236}">
                <a16:creationId xmlns:a16="http://schemas.microsoft.com/office/drawing/2014/main" id="{3D94A136-C7FB-B363-5D07-9F4BD5B0F7E8}"/>
              </a:ext>
            </a:extLst>
          </p:cNvPr>
          <p:cNvSpPr txBox="1"/>
          <p:nvPr/>
        </p:nvSpPr>
        <p:spPr>
          <a:xfrm>
            <a:off x="465874" y="1582340"/>
            <a:ext cx="7643192" cy="3693319"/>
          </a:xfrm>
          <a:prstGeom prst="rect">
            <a:avLst/>
          </a:prstGeom>
          <a:noFill/>
        </p:spPr>
        <p:txBody>
          <a:bodyPr wrap="square">
            <a:spAutoFit/>
          </a:bodyPr>
          <a:lstStyle/>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This project's experimentation phase has yielded commendable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results, attaining an impressive accuracy level of 92% in both</a:t>
            </a:r>
            <a:r>
              <a:rPr lang="en-US" sz="1800" spc="5" dirty="0">
                <a:effectLst/>
                <a:latin typeface="Times New Roman" panose="02020603050405020304" pitchFamily="18" charset="0"/>
                <a:ea typeface="Times New Roman" panose="02020603050405020304" pitchFamily="18" charset="0"/>
              </a:rPr>
              <a:t> </a:t>
            </a:r>
            <a:r>
              <a:rPr lang="en-US" spc="5" dirty="0">
                <a:latin typeface="Times New Roman" panose="02020603050405020304" pitchFamily="18" charset="0"/>
                <a:ea typeface="Times New Roman" panose="02020603050405020304" pitchFamily="18" charset="0"/>
              </a:rPr>
              <a:t>predicting</a:t>
            </a:r>
            <a:r>
              <a:rPr lang="en-US" sz="1800" dirty="0">
                <a:effectLst/>
                <a:latin typeface="Times New Roman" panose="02020603050405020304" pitchFamily="18" charset="0"/>
                <a:ea typeface="Times New Roman" panose="02020603050405020304" pitchFamily="18" charset="0"/>
              </a:rPr>
              <a:t> crop yields and type of fertilizers. </a:t>
            </a:r>
          </a:p>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 web application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showcases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effective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engagement,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seamlessly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integrating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various features to deliver a user-friendly experience. The server and</a:t>
            </a:r>
            <a:r>
              <a:rPr lang="en-US" sz="1800" spc="-2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MongoDB from backend works effectively ensuring response to</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frontend without any delay.</a:t>
            </a:r>
          </a:p>
          <a:p>
            <a:pPr marL="285750" indent="-285750">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 Showing the history of prediction</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done by the user in profile page is beneficial for eliminate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need of multiple predictions on the same data. And the additional</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feature of weather </a:t>
            </a:r>
            <a:r>
              <a:rPr lang="en-US" sz="1800" dirty="0" err="1">
                <a:effectLst/>
                <a:latin typeface="Times New Roman" panose="02020603050405020304" pitchFamily="18" charset="0"/>
                <a:ea typeface="Times New Roman" panose="02020603050405020304" pitchFamily="18" charset="0"/>
              </a:rPr>
              <a:t>forcast</a:t>
            </a:r>
            <a:r>
              <a:rPr lang="en-US" sz="1800" dirty="0">
                <a:effectLst/>
                <a:latin typeface="Times New Roman" panose="02020603050405020304" pitchFamily="18" charset="0"/>
                <a:ea typeface="Times New Roman" panose="02020603050405020304" pitchFamily="18" charset="0"/>
              </a:rPr>
              <a:t> works seamlessly in rendering 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Real-time weather data from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weather API,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OTP</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verification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adds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additional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security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measure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that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ensures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maintaining the authenticity 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 accounts on our application.</a:t>
            </a:r>
            <a:r>
              <a:rPr lang="en-US" sz="1800" spc="5" dirty="0">
                <a:effectLst/>
                <a:latin typeface="Times New Roman" panose="02020603050405020304" pitchFamily="18" charset="0"/>
                <a:ea typeface="Times New Roman" panose="02020603050405020304" pitchFamily="18" charset="0"/>
              </a:rPr>
              <a:t>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4330824" cy="523220"/>
          </a:xfrm>
          <a:prstGeom prst="rect">
            <a:avLst/>
          </a:prstGeom>
          <a:noFill/>
        </p:spPr>
        <p:txBody>
          <a:bodyPr wrap="square" rtlCol="0">
            <a:spAutoFit/>
          </a:bodyPr>
          <a:lstStyle/>
          <a:p>
            <a:r>
              <a:rPr lang="en-US" sz="2800" b="1" dirty="0">
                <a:solidFill>
                  <a:srgbClr val="C00000"/>
                </a:solidFill>
                <a:latin typeface="+mj-lt"/>
              </a:rPr>
              <a:t>Performance Measure</a:t>
            </a:r>
          </a:p>
        </p:txBody>
      </p:sp>
      <p:graphicFrame>
        <p:nvGraphicFramePr>
          <p:cNvPr id="2" name="Table 1">
            <a:extLst>
              <a:ext uri="{FF2B5EF4-FFF2-40B4-BE49-F238E27FC236}">
                <a16:creationId xmlns:a16="http://schemas.microsoft.com/office/drawing/2014/main" id="{6833A589-5DD1-53BD-D945-736267D1DE6E}"/>
              </a:ext>
            </a:extLst>
          </p:cNvPr>
          <p:cNvGraphicFramePr>
            <a:graphicFrameLocks noGrp="1"/>
          </p:cNvGraphicFramePr>
          <p:nvPr>
            <p:extLst>
              <p:ext uri="{D42A27DB-BD31-4B8C-83A1-F6EECF244321}">
                <p14:modId xmlns:p14="http://schemas.microsoft.com/office/powerpoint/2010/main" val="1640491232"/>
              </p:ext>
            </p:extLst>
          </p:nvPr>
        </p:nvGraphicFramePr>
        <p:xfrm>
          <a:off x="1043608" y="1397000"/>
          <a:ext cx="7344816" cy="3120008"/>
        </p:xfrm>
        <a:graphic>
          <a:graphicData uri="http://schemas.openxmlformats.org/drawingml/2006/table">
            <a:tbl>
              <a:tblPr firstRow="1" bandRow="1">
                <a:tableStyleId>{5C22544A-7EE6-4342-B048-85BDC9FD1C3A}</a:tableStyleId>
              </a:tblPr>
              <a:tblGrid>
                <a:gridCol w="3672408">
                  <a:extLst>
                    <a:ext uri="{9D8B030D-6E8A-4147-A177-3AD203B41FA5}">
                      <a16:colId xmlns:a16="http://schemas.microsoft.com/office/drawing/2014/main" val="1743815199"/>
                    </a:ext>
                  </a:extLst>
                </a:gridCol>
                <a:gridCol w="3672408">
                  <a:extLst>
                    <a:ext uri="{9D8B030D-6E8A-4147-A177-3AD203B41FA5}">
                      <a16:colId xmlns:a16="http://schemas.microsoft.com/office/drawing/2014/main" val="4028590872"/>
                    </a:ext>
                  </a:extLst>
                </a:gridCol>
              </a:tblGrid>
              <a:tr h="832036">
                <a:tc>
                  <a:txBody>
                    <a:bodyPr/>
                    <a:lstStyle/>
                    <a:p>
                      <a:pPr algn="ctr"/>
                      <a:r>
                        <a:rPr lang="en-IN" dirty="0"/>
                        <a:t>Algorithms</a:t>
                      </a:r>
                    </a:p>
                  </a:txBody>
                  <a:tcPr/>
                </a:tc>
                <a:tc>
                  <a:txBody>
                    <a:bodyPr/>
                    <a:lstStyle/>
                    <a:p>
                      <a:pPr algn="ctr"/>
                      <a:r>
                        <a:rPr lang="en-IN" dirty="0"/>
                        <a:t>Accuracy %</a:t>
                      </a:r>
                    </a:p>
                  </a:txBody>
                  <a:tcPr/>
                </a:tc>
                <a:extLst>
                  <a:ext uri="{0D108BD9-81ED-4DB2-BD59-A6C34878D82A}">
                    <a16:rowId xmlns:a16="http://schemas.microsoft.com/office/drawing/2014/main" val="1453857095"/>
                  </a:ext>
                </a:extLst>
              </a:tr>
              <a:tr h="623900">
                <a:tc>
                  <a:txBody>
                    <a:bodyPr/>
                    <a:lstStyle/>
                    <a:p>
                      <a:r>
                        <a:rPr lang="en-IN" dirty="0"/>
                        <a:t>Support Vector Machine</a:t>
                      </a:r>
                    </a:p>
                  </a:txBody>
                  <a:tcPr anchor="ctr"/>
                </a:tc>
                <a:tc>
                  <a:txBody>
                    <a:bodyPr/>
                    <a:lstStyle/>
                    <a:p>
                      <a:pPr algn="ctr"/>
                      <a:r>
                        <a:rPr lang="en-IN" dirty="0"/>
                        <a:t>89</a:t>
                      </a:r>
                    </a:p>
                  </a:txBody>
                  <a:tcPr anchor="ctr"/>
                </a:tc>
                <a:extLst>
                  <a:ext uri="{0D108BD9-81ED-4DB2-BD59-A6C34878D82A}">
                    <a16:rowId xmlns:a16="http://schemas.microsoft.com/office/drawing/2014/main" val="4251678378"/>
                  </a:ext>
                </a:extLst>
              </a:tr>
              <a:tr h="832036">
                <a:tc>
                  <a:txBody>
                    <a:bodyPr/>
                    <a:lstStyle/>
                    <a:p>
                      <a:r>
                        <a:rPr lang="en-IN" dirty="0"/>
                        <a:t>Random Forest Regression</a:t>
                      </a:r>
                    </a:p>
                  </a:txBody>
                  <a:tcPr anchor="ctr"/>
                </a:tc>
                <a:tc>
                  <a:txBody>
                    <a:bodyPr/>
                    <a:lstStyle/>
                    <a:p>
                      <a:pPr algn="ctr"/>
                      <a:r>
                        <a:rPr lang="en-IN" dirty="0"/>
                        <a:t>90</a:t>
                      </a:r>
                    </a:p>
                  </a:txBody>
                  <a:tcPr anchor="ctr"/>
                </a:tc>
                <a:extLst>
                  <a:ext uri="{0D108BD9-81ED-4DB2-BD59-A6C34878D82A}">
                    <a16:rowId xmlns:a16="http://schemas.microsoft.com/office/drawing/2014/main" val="2822878797"/>
                  </a:ext>
                </a:extLst>
              </a:tr>
              <a:tr h="832036">
                <a:tc>
                  <a:txBody>
                    <a:bodyPr/>
                    <a:lstStyle/>
                    <a:p>
                      <a:r>
                        <a:rPr lang="en-IN" dirty="0"/>
                        <a:t>Logistic </a:t>
                      </a:r>
                      <a:r>
                        <a:rPr lang="en-IN" dirty="0" err="1"/>
                        <a:t>Regresssion</a:t>
                      </a:r>
                      <a:endParaRPr lang="en-IN" dirty="0"/>
                    </a:p>
                  </a:txBody>
                  <a:tcPr anchor="ctr"/>
                </a:tc>
                <a:tc>
                  <a:txBody>
                    <a:bodyPr/>
                    <a:lstStyle/>
                    <a:p>
                      <a:pPr algn="ctr"/>
                      <a:r>
                        <a:rPr lang="en-IN" dirty="0"/>
                        <a:t>92</a:t>
                      </a:r>
                    </a:p>
                  </a:txBody>
                  <a:tcPr anchor="ctr"/>
                </a:tc>
                <a:extLst>
                  <a:ext uri="{0D108BD9-81ED-4DB2-BD59-A6C34878D82A}">
                    <a16:rowId xmlns:a16="http://schemas.microsoft.com/office/drawing/2014/main" val="1522122762"/>
                  </a:ext>
                </a:extLst>
              </a:tr>
            </a:tbl>
          </a:graphicData>
        </a:graphic>
      </p:graphicFrame>
    </p:spTree>
    <p:extLst>
      <p:ext uri="{BB962C8B-B14F-4D97-AF65-F5344CB8AC3E}">
        <p14:creationId xmlns:p14="http://schemas.microsoft.com/office/powerpoint/2010/main" val="674083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stomShape 1"/>
          <p:cNvSpPr/>
          <p:nvPr/>
        </p:nvSpPr>
        <p:spPr>
          <a:xfrm>
            <a:off x="457200" y="990600"/>
            <a:ext cx="8381160" cy="75600"/>
          </a:xfrm>
          <a:prstGeom prst="rect">
            <a:avLst/>
          </a:prstGeom>
          <a:solidFill>
            <a:srgbClr val="7030A0"/>
          </a:solidFill>
          <a:ln w="25560">
            <a:solidFill>
              <a:srgbClr val="3A5F8B"/>
            </a:solidFill>
            <a:round/>
          </a:ln>
        </p:spPr>
        <p:txBody>
          <a:bodyPr/>
          <a:lstStyle/>
          <a:p>
            <a:endParaRPr lang="en-IN"/>
          </a:p>
        </p:txBody>
      </p:sp>
      <p:sp>
        <p:nvSpPr>
          <p:cNvPr id="8" name="TextBox 7"/>
          <p:cNvSpPr txBox="1"/>
          <p:nvPr/>
        </p:nvSpPr>
        <p:spPr>
          <a:xfrm>
            <a:off x="457200" y="457200"/>
            <a:ext cx="3048000" cy="523220"/>
          </a:xfrm>
          <a:prstGeom prst="rect">
            <a:avLst/>
          </a:prstGeom>
          <a:noFill/>
        </p:spPr>
        <p:txBody>
          <a:bodyPr wrap="square" rtlCol="0">
            <a:spAutoFit/>
          </a:bodyPr>
          <a:lstStyle/>
          <a:p>
            <a:r>
              <a:rPr lang="en-US" sz="2800" b="1" dirty="0">
                <a:solidFill>
                  <a:srgbClr val="C00000"/>
                </a:solidFill>
                <a:latin typeface="+mj-lt"/>
              </a:rPr>
              <a:t>Result</a:t>
            </a:r>
          </a:p>
        </p:txBody>
      </p:sp>
      <p:sp>
        <p:nvSpPr>
          <p:cNvPr id="5" name="TextBox 4">
            <a:extLst>
              <a:ext uri="{FF2B5EF4-FFF2-40B4-BE49-F238E27FC236}">
                <a16:creationId xmlns:a16="http://schemas.microsoft.com/office/drawing/2014/main" id="{CE0FE528-B3DF-460F-13C6-1CA31A3B254F}"/>
              </a:ext>
            </a:extLst>
          </p:cNvPr>
          <p:cNvSpPr txBox="1"/>
          <p:nvPr/>
        </p:nvSpPr>
        <p:spPr>
          <a:xfrm>
            <a:off x="381420" y="1268760"/>
            <a:ext cx="8381159" cy="3250121"/>
          </a:xfrm>
          <a:prstGeom prst="rect">
            <a:avLst/>
          </a:prstGeom>
          <a:noFill/>
        </p:spPr>
        <p:txBody>
          <a:bodyPr wrap="square">
            <a:spAutoFit/>
          </a:bodyPr>
          <a:lstStyle/>
          <a:p>
            <a:pPr marL="441325" marR="24130" indent="-285750" algn="just">
              <a:lnSpc>
                <a:spcPct val="95000"/>
              </a:lnSpc>
              <a:spcAft>
                <a:spcPts val="0"/>
              </a:spcAft>
              <a:buFont typeface="Arial" panose="020B0604020202020204" pitchFamily="34" charset="0"/>
              <a:buChar char="•"/>
            </a:pPr>
            <a:r>
              <a:rPr lang="en-US" dirty="0">
                <a:latin typeface="Times New Roman" panose="02020603050405020304" pitchFamily="18" charset="0"/>
                <a:ea typeface="Times New Roman" panose="02020603050405020304" pitchFamily="18" charset="0"/>
              </a:rPr>
              <a:t>O</a:t>
            </a:r>
            <a:r>
              <a:rPr lang="en-US" sz="1800" dirty="0">
                <a:effectLst/>
                <a:latin typeface="Times New Roman" panose="02020603050405020304" pitchFamily="18" charset="0"/>
                <a:ea typeface="Times New Roman" panose="02020603050405020304" pitchFamily="18" charset="0"/>
              </a:rPr>
              <a:t>ur proposed system marks a significant leap in</a:t>
            </a:r>
            <a:r>
              <a:rPr lang="en-US" sz="1800" spc="5" dirty="0">
                <a:effectLst/>
                <a:latin typeface="Times New Roman" panose="02020603050405020304" pitchFamily="18" charset="0"/>
                <a:ea typeface="Times New Roman" panose="02020603050405020304" pitchFamily="18" charset="0"/>
              </a:rPr>
              <a:t> </a:t>
            </a:r>
            <a:r>
              <a:rPr lang="en-US" spc="5" dirty="0">
                <a:latin typeface="Times New Roman" panose="02020603050405020304" pitchFamily="18" charset="0"/>
                <a:ea typeface="Times New Roman" panose="02020603050405020304" pitchFamily="18" charset="0"/>
              </a:rPr>
              <a:t>conventional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agriculture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through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seamless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integration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advanced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machine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learning.</a:t>
            </a:r>
            <a:r>
              <a:rPr lang="en-US" sz="1800" spc="5" dirty="0">
                <a:effectLst/>
                <a:latin typeface="Times New Roman" panose="02020603050405020304" pitchFamily="18" charset="0"/>
                <a:ea typeface="Times New Roman" panose="02020603050405020304" pitchFamily="18" charset="0"/>
              </a:rPr>
              <a:t> </a:t>
            </a:r>
          </a:p>
          <a:p>
            <a:pPr marL="441325" marR="24130" indent="-285750" algn="just">
              <a:lnSpc>
                <a:spcPct val="95000"/>
              </a:lnSpc>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By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employing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Regression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delivers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highly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accurate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crop</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yield,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suitable crop predictions and fertilizer recommendations. </a:t>
            </a:r>
          </a:p>
          <a:p>
            <a:pPr marL="441325" marR="24130" indent="-285750" algn="just">
              <a:lnSpc>
                <a:spcPct val="95000"/>
              </a:lnSpc>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user-friendly web interface streamlines the registration process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 OTP verification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prediction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process based on user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input,</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ensuring</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farmers</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receive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tailored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suggestions</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effortlessly.</a:t>
            </a:r>
            <a:r>
              <a:rPr lang="en-US" sz="1800" spc="-240" dirty="0">
                <a:effectLst/>
                <a:latin typeface="Times New Roman" panose="02020603050405020304" pitchFamily="18" charset="0"/>
                <a:ea typeface="Times New Roman" panose="02020603050405020304" pitchFamily="18" charset="0"/>
              </a:rPr>
              <a:t> </a:t>
            </a:r>
          </a:p>
          <a:p>
            <a:pPr marL="441325" marR="24130" indent="-285750" algn="just">
              <a:lnSpc>
                <a:spcPct val="95000"/>
              </a:lnSpc>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incorporation</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features</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like</a:t>
            </a:r>
            <a:r>
              <a:rPr lang="en-US" sz="1800" spc="-5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real-time</a:t>
            </a:r>
            <a:r>
              <a:rPr lang="en-US" sz="1800" spc="-6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weather updates,</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activity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enhancing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overall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experience.</a:t>
            </a:r>
            <a:r>
              <a:rPr lang="en-US" sz="1800" spc="5" dirty="0">
                <a:effectLst/>
                <a:latin typeface="Times New Roman" panose="02020603050405020304" pitchFamily="18" charset="0"/>
                <a:ea typeface="Times New Roman" panose="02020603050405020304" pitchFamily="18" charset="0"/>
              </a:rPr>
              <a:t> </a:t>
            </a:r>
          </a:p>
          <a:p>
            <a:pPr marL="441325" marR="24130" indent="-285750" algn="just">
              <a:lnSpc>
                <a:spcPct val="95000"/>
              </a:lnSpc>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With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impressive 92% total accuracy for crop yield prediction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90%</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fertilizer</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recommendation,</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this</a:t>
            </a:r>
            <a:r>
              <a:rPr lang="en-US" sz="1800" spc="-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 stands</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poised</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revolutionize agricultural methods, offering farmers priceless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information</a:t>
            </a:r>
            <a:r>
              <a:rPr lang="en-US" sz="1800" spc="1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for</a:t>
            </a:r>
            <a:r>
              <a:rPr lang="en-US" sz="1800" spc="-3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informed</a:t>
            </a:r>
            <a:r>
              <a:rPr lang="en-US" sz="1800" spc="-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decision-making.</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79995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457200" y="1066680"/>
            <a:ext cx="8381160" cy="75600"/>
          </a:xfrm>
          <a:prstGeom prst="rect">
            <a:avLst/>
          </a:prstGeom>
          <a:solidFill>
            <a:srgbClr val="7030A0"/>
          </a:solidFill>
          <a:ln w="25560">
            <a:solidFill>
              <a:srgbClr val="3A5F8B"/>
            </a:solidFill>
            <a:round/>
          </a:ln>
        </p:spPr>
        <p:txBody>
          <a:bodyPr/>
          <a:lstStyle/>
          <a:p>
            <a:endParaRPr lang="en-IN"/>
          </a:p>
        </p:txBody>
      </p:sp>
      <p:sp>
        <p:nvSpPr>
          <p:cNvPr id="5" name="CustomShape 2"/>
          <p:cNvSpPr/>
          <p:nvPr/>
        </p:nvSpPr>
        <p:spPr>
          <a:xfrm>
            <a:off x="457200" y="533400"/>
            <a:ext cx="8381160" cy="455760"/>
          </a:xfrm>
          <a:prstGeom prst="rect">
            <a:avLst/>
          </a:prstGeom>
        </p:spPr>
        <p:txBody>
          <a:bodyPr lIns="90000" tIns="45000" rIns="90000" bIns="45000"/>
          <a:lstStyle/>
          <a:p>
            <a:pPr>
              <a:lnSpc>
                <a:spcPct val="100000"/>
              </a:lnSpc>
            </a:pPr>
            <a:r>
              <a:rPr lang="en-IN" sz="3200" b="1" dirty="0">
                <a:solidFill>
                  <a:srgbClr val="C00000"/>
                </a:solidFill>
                <a:latin typeface="+mj-lt"/>
              </a:rPr>
              <a:t>Conclusion</a:t>
            </a:r>
            <a:endParaRPr sz="3200" dirty="0">
              <a:solidFill>
                <a:srgbClr val="C00000"/>
              </a:solidFill>
              <a:latin typeface="+mj-lt"/>
            </a:endParaRPr>
          </a:p>
        </p:txBody>
      </p:sp>
      <p:sp>
        <p:nvSpPr>
          <p:cNvPr id="3" name="TextBox 2">
            <a:extLst>
              <a:ext uri="{FF2B5EF4-FFF2-40B4-BE49-F238E27FC236}">
                <a16:creationId xmlns:a16="http://schemas.microsoft.com/office/drawing/2014/main" id="{FAE45535-B9A7-D601-D9EB-A1E141631269}"/>
              </a:ext>
            </a:extLst>
          </p:cNvPr>
          <p:cNvSpPr txBox="1"/>
          <p:nvPr/>
        </p:nvSpPr>
        <p:spPr>
          <a:xfrm>
            <a:off x="422596" y="1340768"/>
            <a:ext cx="8298808" cy="2308324"/>
          </a:xfrm>
          <a:prstGeom prst="rect">
            <a:avLst/>
          </a:prstGeom>
          <a:noFill/>
        </p:spPr>
        <p:txBody>
          <a:bodyPr wrap="square">
            <a:spAutoFit/>
          </a:bodyPr>
          <a:lstStyle/>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Presently our farmers are not effectively using technology and analysis, so there may be a chance of wrong selection of crop for cultivation that will reduce their income. </a:t>
            </a: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To reduce those type of loses we have developed a farmer friendly system with GUI, that will predict which would be the best suitable crop for particular land and this system will also provide information about required nutrients to add up, required seeds for cultivation, expected yield and market price.</a:t>
            </a:r>
          </a:p>
          <a:p>
            <a:pPr marL="285750" indent="-285750" algn="just">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 So, this makes the farmers to take right decision in selecting the crop for cultivation such that agricultural sector will be developed by innovative idea.</a:t>
            </a:r>
            <a:endParaRPr lang="en-GB" sz="1800" b="0"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457200" y="1066680"/>
            <a:ext cx="8381160" cy="75600"/>
          </a:xfrm>
          <a:prstGeom prst="rect">
            <a:avLst/>
          </a:prstGeom>
          <a:solidFill>
            <a:srgbClr val="7030A0"/>
          </a:solidFill>
          <a:ln w="25560">
            <a:solidFill>
              <a:srgbClr val="3A5F8B"/>
            </a:solidFill>
            <a:round/>
          </a:ln>
        </p:spPr>
        <p:txBody>
          <a:bodyPr/>
          <a:lstStyle/>
          <a:p>
            <a:endParaRPr lang="en-IN"/>
          </a:p>
        </p:txBody>
      </p:sp>
      <p:sp>
        <p:nvSpPr>
          <p:cNvPr id="5" name="CustomShape 2"/>
          <p:cNvSpPr/>
          <p:nvPr/>
        </p:nvSpPr>
        <p:spPr>
          <a:xfrm>
            <a:off x="457200" y="533400"/>
            <a:ext cx="8381160" cy="455760"/>
          </a:xfrm>
          <a:prstGeom prst="rect">
            <a:avLst/>
          </a:prstGeom>
        </p:spPr>
        <p:txBody>
          <a:bodyPr lIns="90000" tIns="45000" rIns="90000" bIns="45000"/>
          <a:lstStyle/>
          <a:p>
            <a:pPr>
              <a:lnSpc>
                <a:spcPct val="100000"/>
              </a:lnSpc>
            </a:pPr>
            <a:r>
              <a:rPr lang="en-IN" sz="3200" b="1" dirty="0">
                <a:solidFill>
                  <a:srgbClr val="C00000"/>
                </a:solidFill>
                <a:latin typeface="+mj-lt"/>
              </a:rPr>
              <a:t>Future Work</a:t>
            </a:r>
            <a:endParaRPr sz="3200" dirty="0">
              <a:solidFill>
                <a:srgbClr val="C00000"/>
              </a:solidFill>
              <a:latin typeface="+mj-lt"/>
            </a:endParaRPr>
          </a:p>
        </p:txBody>
      </p:sp>
      <p:sp>
        <p:nvSpPr>
          <p:cNvPr id="3" name="TextBox 2">
            <a:extLst>
              <a:ext uri="{FF2B5EF4-FFF2-40B4-BE49-F238E27FC236}">
                <a16:creationId xmlns:a16="http://schemas.microsoft.com/office/drawing/2014/main" id="{FAE45535-B9A7-D601-D9EB-A1E141631269}"/>
              </a:ext>
            </a:extLst>
          </p:cNvPr>
          <p:cNvSpPr txBox="1"/>
          <p:nvPr/>
        </p:nvSpPr>
        <p:spPr>
          <a:xfrm>
            <a:off x="422596" y="1340768"/>
            <a:ext cx="8298808" cy="3416320"/>
          </a:xfrm>
          <a:prstGeom prst="rect">
            <a:avLst/>
          </a:prstGeom>
          <a:noFill/>
        </p:spPr>
        <p:txBody>
          <a:bodyPr wrap="square">
            <a:spAutoFit/>
          </a:bodyPr>
          <a:lstStyle/>
          <a:p>
            <a:pPr marL="285750" indent="-285750" algn="just">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The future of crop yield and fertilizer recommendation systems using regression algorithms holds immense potential for revolutionizing agricultural practices.</a:t>
            </a:r>
          </a:p>
          <a:p>
            <a:pPr marL="285750" indent="-285750" algn="just">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The accuracy of the predictions can be improved through incorporating more advanced machine learning techniques.</a:t>
            </a:r>
          </a:p>
          <a:p>
            <a:pPr marL="285750" indent="-285750" algn="just">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Internet of things(IOT) devices and sensor data for real-time monitoring of environmental factors such as temperature, and nutrient levels can be incorporated.</a:t>
            </a:r>
          </a:p>
          <a:p>
            <a:pPr marL="285750" indent="-285750" algn="just">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Collaborating with agricultural research institutions, government agencies, and farmers to collect and share data, leading to more comprehensive and accurate models.</a:t>
            </a:r>
          </a:p>
        </p:txBody>
      </p:sp>
    </p:spTree>
    <p:extLst>
      <p:ext uri="{BB962C8B-B14F-4D97-AF65-F5344CB8AC3E}">
        <p14:creationId xmlns:p14="http://schemas.microsoft.com/office/powerpoint/2010/main" val="31558948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p:cNvSpPr/>
          <p:nvPr/>
        </p:nvSpPr>
        <p:spPr>
          <a:xfrm>
            <a:off x="228600" y="914400"/>
            <a:ext cx="8381160" cy="75600"/>
          </a:xfrm>
          <a:prstGeom prst="rect">
            <a:avLst/>
          </a:prstGeom>
          <a:solidFill>
            <a:srgbClr val="7030A0"/>
          </a:solidFill>
          <a:ln w="25560">
            <a:solidFill>
              <a:srgbClr val="3A5F8B"/>
            </a:solidFill>
            <a:round/>
          </a:ln>
        </p:spPr>
        <p:txBody>
          <a:bodyPr/>
          <a:lstStyle/>
          <a:p>
            <a:endParaRPr lang="en-IN"/>
          </a:p>
        </p:txBody>
      </p:sp>
      <p:sp>
        <p:nvSpPr>
          <p:cNvPr id="5" name="TextBox 4"/>
          <p:cNvSpPr txBox="1"/>
          <p:nvPr/>
        </p:nvSpPr>
        <p:spPr>
          <a:xfrm>
            <a:off x="152400" y="304800"/>
            <a:ext cx="2819400" cy="1077218"/>
          </a:xfrm>
          <a:prstGeom prst="rect">
            <a:avLst/>
          </a:prstGeom>
          <a:noFill/>
        </p:spPr>
        <p:txBody>
          <a:bodyPr wrap="square" rtlCol="0">
            <a:spAutoFit/>
          </a:bodyPr>
          <a:lstStyle/>
          <a:p>
            <a:r>
              <a:rPr lang="en-IN" sz="3200" b="1" dirty="0">
                <a:solidFill>
                  <a:srgbClr val="C00000"/>
                </a:solidFill>
                <a:latin typeface="+mj-lt"/>
              </a:rPr>
              <a:t>References</a:t>
            </a:r>
            <a:endParaRPr lang="en-IN" sz="3200" dirty="0">
              <a:solidFill>
                <a:srgbClr val="C00000"/>
              </a:solidFill>
              <a:latin typeface="+mj-lt"/>
            </a:endParaRPr>
          </a:p>
          <a:p>
            <a:endParaRPr lang="en-US" sz="3200" dirty="0">
              <a:latin typeface="+mj-lt"/>
            </a:endParaRPr>
          </a:p>
        </p:txBody>
      </p:sp>
      <p:sp>
        <p:nvSpPr>
          <p:cNvPr id="4" name="TextBox 3">
            <a:extLst>
              <a:ext uri="{FF2B5EF4-FFF2-40B4-BE49-F238E27FC236}">
                <a16:creationId xmlns:a16="http://schemas.microsoft.com/office/drawing/2014/main" id="{A1292367-A80B-762D-7CCF-3DA83B3FAFAF}"/>
              </a:ext>
            </a:extLst>
          </p:cNvPr>
          <p:cNvSpPr txBox="1"/>
          <p:nvPr/>
        </p:nvSpPr>
        <p:spPr>
          <a:xfrm>
            <a:off x="239684" y="1145070"/>
            <a:ext cx="8370076" cy="4275016"/>
          </a:xfrm>
          <a:prstGeom prst="rect">
            <a:avLst/>
          </a:prstGeom>
          <a:noFill/>
        </p:spPr>
        <p:txBody>
          <a:bodyPr wrap="square">
            <a:spAutoFit/>
          </a:bodyPr>
          <a:lstStyle/>
          <a:p>
            <a:pPr marL="342900" marR="24130" lvl="0" indent="-342900" algn="just">
              <a:lnSpc>
                <a:spcPct val="95000"/>
              </a:lnSpc>
              <a:buSzPts val="1000"/>
              <a:buFont typeface="+mj-lt"/>
              <a:buAutoNum type="arabicPeriod"/>
              <a:tabLst>
                <a:tab pos="343535" algn="l"/>
              </a:tabLst>
            </a:pPr>
            <a:r>
              <a:rPr lang="en-US" sz="1500" spc="0" dirty="0" err="1">
                <a:effectLst/>
                <a:latin typeface="Times New Roman" panose="02020603050405020304" pitchFamily="18" charset="0"/>
                <a:ea typeface="Times New Roman" panose="02020603050405020304" pitchFamily="18" charset="0"/>
              </a:rPr>
              <a:t>Shivnath</a:t>
            </a:r>
            <a:r>
              <a:rPr lang="en-US" sz="1500" spc="0" dirty="0">
                <a:effectLst/>
                <a:latin typeface="Times New Roman" panose="02020603050405020304" pitchFamily="18" charset="0"/>
                <a:ea typeface="Times New Roman" panose="02020603050405020304" pitchFamily="18" charset="0"/>
              </a:rPr>
              <a:t> Ghosh and Rode S V 2014 Predicting agricultural</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crop</a:t>
            </a:r>
            <a:r>
              <a:rPr lang="en-US" sz="1500" spc="-3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productivity</a:t>
            </a:r>
            <a:r>
              <a:rPr lang="en-US" sz="1500" spc="-3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neural</a:t>
            </a:r>
            <a:r>
              <a:rPr lang="en-US" sz="1500" spc="-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networks</a:t>
            </a:r>
            <a:r>
              <a:rPr lang="en-US" sz="1500" spc="-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with</a:t>
            </a:r>
            <a:r>
              <a:rPr lang="en-US" sz="1500" spc="-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artificial</a:t>
            </a:r>
            <a:r>
              <a:rPr lang="en-US" sz="1500" spc="-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intelligence</a:t>
            </a:r>
            <a:r>
              <a:rPr lang="en-US" sz="1500" spc="-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and</a:t>
            </a:r>
            <a:r>
              <a:rPr lang="en-US" sz="1500" spc="-2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the International Journal of Innovative Research in Electrical,</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Electronics, Instrumentation, and Control Engineering, Vol. 2,</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Issue</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1, pages</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683–626.</a:t>
            </a:r>
          </a:p>
          <a:p>
            <a:pPr marL="342900" marR="24130" lvl="0" indent="-342900" algn="just">
              <a:lnSpc>
                <a:spcPct val="95000"/>
              </a:lnSpc>
              <a:buSzPts val="1000"/>
              <a:buFont typeface="+mj-lt"/>
              <a:buAutoNum type="arabicPeriod"/>
              <a:tabLst>
                <a:tab pos="343535" algn="l"/>
              </a:tabLst>
            </a:pPr>
            <a:endParaRPr lang="en-IN" sz="1500" dirty="0">
              <a:effectLst/>
              <a:latin typeface="Times New Roman" panose="02020603050405020304" pitchFamily="18" charset="0"/>
              <a:ea typeface="Times New Roman" panose="02020603050405020304" pitchFamily="18" charset="0"/>
            </a:endParaRPr>
          </a:p>
          <a:p>
            <a:pPr marL="342900" marR="24130" lvl="0" indent="-342900" algn="just">
              <a:lnSpc>
                <a:spcPct val="95000"/>
              </a:lnSpc>
              <a:spcBef>
                <a:spcPts val="5"/>
              </a:spcBef>
              <a:spcAft>
                <a:spcPts val="0"/>
              </a:spcAft>
              <a:buSzPts val="1000"/>
              <a:buFont typeface="+mj-lt"/>
              <a:buAutoNum type="arabicPeriod"/>
              <a:tabLst>
                <a:tab pos="378460" algn="l"/>
              </a:tabLst>
            </a:pPr>
            <a:r>
              <a:rPr lang="en-US" sz="1500" spc="0" dirty="0">
                <a:effectLst/>
                <a:latin typeface="Times New Roman" panose="02020603050405020304" pitchFamily="18" charset="0"/>
                <a:ea typeface="Times New Roman" panose="02020603050405020304" pitchFamily="18" charset="0"/>
              </a:rPr>
              <a:t>P.</a:t>
            </a:r>
            <a:r>
              <a:rPr lang="en-US" sz="1500" spc="-15" dirty="0">
                <a:effectLst/>
                <a:latin typeface="Times New Roman" panose="02020603050405020304" pitchFamily="18" charset="0"/>
                <a:ea typeface="Times New Roman" panose="02020603050405020304" pitchFamily="18" charset="0"/>
              </a:rPr>
              <a:t> </a:t>
            </a:r>
            <a:r>
              <a:rPr lang="en-US" sz="1500" spc="0" dirty="0" err="1">
                <a:effectLst/>
                <a:latin typeface="Times New Roman" panose="02020603050405020304" pitchFamily="18" charset="0"/>
                <a:ea typeface="Times New Roman" panose="02020603050405020304" pitchFamily="18" charset="0"/>
              </a:rPr>
              <a:t>Vinciya</a:t>
            </a:r>
            <a:r>
              <a:rPr lang="en-US" sz="1500" spc="0" dirty="0">
                <a:effectLst/>
                <a:latin typeface="Times New Roman" panose="02020603050405020304" pitchFamily="18" charset="0"/>
                <a:ea typeface="Times New Roman" panose="02020603050405020304" pitchFamily="18" charset="0"/>
              </a:rPr>
              <a:t>,</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Ganesh</a:t>
            </a:r>
            <a:r>
              <a:rPr lang="en-US" sz="1500" spc="-1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P</a:t>
            </a:r>
            <a:r>
              <a:rPr lang="en-US" sz="1500" spc="-1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and</a:t>
            </a:r>
            <a:r>
              <a:rPr lang="en-US" sz="1500" spc="-10" dirty="0">
                <a:effectLst/>
                <a:latin typeface="Times New Roman" panose="02020603050405020304" pitchFamily="18" charset="0"/>
                <a:ea typeface="Times New Roman" panose="02020603050405020304" pitchFamily="18" charset="0"/>
              </a:rPr>
              <a:t> </a:t>
            </a:r>
            <a:r>
              <a:rPr lang="en-US" sz="1500" spc="0" dirty="0" err="1">
                <a:effectLst/>
                <a:latin typeface="Times New Roman" panose="02020603050405020304" pitchFamily="18" charset="0"/>
                <a:ea typeface="Times New Roman" panose="02020603050405020304" pitchFamily="18" charset="0"/>
              </a:rPr>
              <a:t>Ramalatha</a:t>
            </a:r>
            <a:r>
              <a:rPr lang="en-US" sz="1500" spc="-1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M</a:t>
            </a:r>
            <a:r>
              <a:rPr lang="en-US" sz="1500" spc="-2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2018</a:t>
            </a:r>
            <a:r>
              <a:rPr lang="en-US" sz="1500" spc="1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Tamil</a:t>
            </a:r>
            <a:r>
              <a:rPr lang="en-US" sz="1500" spc="-2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Nadu’s</a:t>
            </a:r>
            <a:r>
              <a:rPr lang="en-US" sz="1500" spc="-2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primary agricultural production predicted using K-means and</a:t>
            </a:r>
            <a:r>
              <a:rPr lang="en-US" sz="1500" spc="5"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modified</a:t>
            </a:r>
            <a:r>
              <a:rPr lang="en-US" sz="1500" spc="-55"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KNN</a:t>
            </a:r>
            <a:r>
              <a:rPr lang="en-US" sz="1500" spc="-25"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2018</a:t>
            </a:r>
            <a:r>
              <a:rPr lang="en-US" sz="1500" spc="-20"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3rd</a:t>
            </a:r>
            <a:r>
              <a:rPr lang="en-US" sz="1500" spc="-15"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Conference</a:t>
            </a:r>
            <a:r>
              <a:rPr lang="en-US" sz="1500" spc="-10"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on</a:t>
            </a:r>
            <a:r>
              <a:rPr lang="en-US" sz="1500" spc="-20" dirty="0">
                <a:effectLst/>
                <a:latin typeface="Times New Roman" panose="02020603050405020304" pitchFamily="18" charset="0"/>
                <a:ea typeface="Times New Roman" panose="02020603050405020304" pitchFamily="18" charset="0"/>
              </a:rPr>
              <a:t> </a:t>
            </a:r>
            <a:r>
              <a:rPr lang="en-US" sz="1500" spc="-5" dirty="0">
                <a:effectLst/>
                <a:latin typeface="Times New Roman" panose="02020603050405020304" pitchFamily="18" charset="0"/>
                <a:ea typeface="Times New Roman" panose="02020603050405020304" pitchFamily="18" charset="0"/>
              </a:rPr>
              <a:t>Electronic</a:t>
            </a:r>
            <a:r>
              <a:rPr lang="en-US" sz="1500" spc="-1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Systems</a:t>
            </a:r>
            <a:r>
              <a:rPr lang="en-US" sz="1500" spc="-26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and</a:t>
            </a:r>
            <a:r>
              <a:rPr lang="en-US" sz="1500" spc="16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Communication,</a:t>
            </a:r>
            <a:r>
              <a:rPr lang="en-US" sz="1500" spc="-6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International</a:t>
            </a:r>
            <a:r>
              <a:rPr lang="en-US" sz="1500" spc="-5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(ICCES)</a:t>
            </a:r>
            <a:r>
              <a:rPr lang="en-US" sz="1500" spc="-5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pp</a:t>
            </a:r>
            <a:r>
              <a:rPr lang="en-US" sz="1500" spc="-7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88-93</a:t>
            </a:r>
            <a:r>
              <a:rPr lang="en-US" sz="1500" spc="-5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Doi:</a:t>
            </a:r>
            <a:r>
              <a:rPr lang="en-US" sz="1500" kern="0" dirty="0">
                <a:effectLst/>
                <a:latin typeface="Times New Roman" panose="02020603050405020304" pitchFamily="18" charset="0"/>
                <a:ea typeface="Times New Roman" panose="02020603050405020304" pitchFamily="18" charset="0"/>
              </a:rPr>
              <a:t>10.1109/CESYS.2018.8723956.</a:t>
            </a:r>
          </a:p>
          <a:p>
            <a:pPr marL="342900" marR="24130" lvl="0" indent="-342900" algn="just">
              <a:lnSpc>
                <a:spcPct val="95000"/>
              </a:lnSpc>
              <a:spcBef>
                <a:spcPts val="5"/>
              </a:spcBef>
              <a:spcAft>
                <a:spcPts val="0"/>
              </a:spcAft>
              <a:buSzPts val="1000"/>
              <a:buFont typeface="+mj-lt"/>
              <a:buAutoNum type="arabicPeriod"/>
              <a:tabLst>
                <a:tab pos="378460" algn="l"/>
              </a:tabLst>
            </a:pPr>
            <a:endParaRPr lang="en-IN" sz="1500" dirty="0">
              <a:effectLst/>
              <a:latin typeface="Times New Roman" panose="02020603050405020304" pitchFamily="18" charset="0"/>
              <a:ea typeface="Times New Roman" panose="02020603050405020304" pitchFamily="18" charset="0"/>
            </a:endParaRPr>
          </a:p>
          <a:p>
            <a:pPr marL="342900" marR="384810" lvl="0" indent="-342900" algn="just">
              <a:lnSpc>
                <a:spcPct val="95000"/>
              </a:lnSpc>
              <a:buSzPts val="1000"/>
              <a:buFont typeface="+mj-lt"/>
              <a:buAutoNum type="arabicPeriod"/>
              <a:tabLst>
                <a:tab pos="340360" algn="l"/>
              </a:tabLst>
            </a:pPr>
            <a:r>
              <a:rPr lang="en-US" sz="1500" spc="0" dirty="0" err="1">
                <a:effectLst/>
                <a:latin typeface="Times New Roman" panose="02020603050405020304" pitchFamily="18" charset="0"/>
                <a:ea typeface="Times New Roman" panose="02020603050405020304" pitchFamily="18" charset="0"/>
              </a:rPr>
              <a:t>Zhihao</a:t>
            </a:r>
            <a:r>
              <a:rPr lang="en-US" sz="1500" spc="0" dirty="0">
                <a:effectLst/>
                <a:latin typeface="Times New Roman" panose="02020603050405020304" pitchFamily="18" charset="0"/>
                <a:ea typeface="Times New Roman" panose="02020603050405020304" pitchFamily="18" charset="0"/>
              </a:rPr>
              <a:t> Hong, </a:t>
            </a:r>
            <a:r>
              <a:rPr lang="en-US" sz="1500" spc="0" dirty="0" err="1">
                <a:effectLst/>
                <a:latin typeface="Times New Roman" panose="02020603050405020304" pitchFamily="18" charset="0"/>
                <a:ea typeface="Times New Roman" panose="02020603050405020304" pitchFamily="18" charset="0"/>
              </a:rPr>
              <a:t>Rajpurohit</a:t>
            </a:r>
            <a:r>
              <a:rPr lang="en-US" sz="1500" spc="0" dirty="0">
                <a:effectLst/>
                <a:latin typeface="Times New Roman" panose="02020603050405020304" pitchFamily="18" charset="0"/>
                <a:ea typeface="Times New Roman" panose="02020603050405020304" pitchFamily="18" charset="0"/>
              </a:rPr>
              <a:t> V S and Shweta S 2019 Crop</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yield</a:t>
            </a:r>
            <a:r>
              <a:rPr lang="en-US" sz="1500" spc="-5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forecasting</a:t>
            </a:r>
            <a:r>
              <a:rPr lang="en-US" sz="1500" spc="-4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using</a:t>
            </a:r>
            <a:r>
              <a:rPr lang="en-US" sz="1500" spc="-4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techniques</a:t>
            </a:r>
            <a:r>
              <a:rPr lang="en-US" sz="1500" spc="-5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for</a:t>
            </a:r>
            <a:r>
              <a:rPr lang="en-US" sz="1500" spc="-5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machine</a:t>
            </a:r>
            <a:r>
              <a:rPr lang="en-US" sz="1500" spc="-4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learning</a:t>
            </a:r>
            <a:r>
              <a:rPr lang="en-US" sz="1500" spc="-4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IEEE</a:t>
            </a:r>
            <a:r>
              <a:rPr lang="en-US" sz="1500" spc="-2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Fifth</a:t>
            </a:r>
            <a:r>
              <a:rPr lang="en-US" sz="1500" spc="10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International</a:t>
            </a:r>
            <a:r>
              <a:rPr lang="en-US" sz="1500" spc="11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Convergence</a:t>
            </a:r>
            <a:r>
              <a:rPr lang="en-US" sz="1500" spc="11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a:t>
            </a:r>
            <a:r>
              <a:rPr lang="en-US" sz="1500" spc="11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Technology</a:t>
            </a:r>
            <a:r>
              <a:rPr lang="en-US" sz="1500" spc="11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Conference</a:t>
            </a:r>
            <a:r>
              <a:rPr lang="en-US" sz="1500" dirty="0">
                <a:effectLst/>
                <a:latin typeface="Times New Roman" panose="02020603050405020304" pitchFamily="18" charset="0"/>
                <a:ea typeface="Times New Roman" panose="02020603050405020304" pitchFamily="18" charset="0"/>
              </a:rPr>
              <a:t>(I2CT)	pp1-5</a:t>
            </a:r>
            <a:r>
              <a:rPr lang="en-US" sz="1500" dirty="0">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Doi:</a:t>
            </a:r>
            <a:r>
              <a:rPr lang="en-US" sz="1500" spc="-240" dirty="0">
                <a:effectLst/>
                <a:latin typeface="Times New Roman" panose="02020603050405020304" pitchFamily="18" charset="0"/>
                <a:ea typeface="Times New Roman" panose="02020603050405020304" pitchFamily="18" charset="0"/>
              </a:rPr>
              <a:t> </a:t>
            </a:r>
            <a:r>
              <a:rPr lang="en-US" sz="1500" dirty="0">
                <a:effectLst/>
                <a:latin typeface="Times New Roman" panose="02020603050405020304" pitchFamily="18" charset="0"/>
                <a:ea typeface="Times New Roman" panose="02020603050405020304" pitchFamily="18" charset="0"/>
              </a:rPr>
              <a:t>10.1109/I2CT45611.2019.9033611.</a:t>
            </a:r>
          </a:p>
          <a:p>
            <a:pPr marL="342900" marR="384810" lvl="0" indent="-342900" algn="just">
              <a:lnSpc>
                <a:spcPct val="95000"/>
              </a:lnSpc>
              <a:buSzPts val="1000"/>
              <a:buFont typeface="+mj-lt"/>
              <a:buAutoNum type="arabicPeriod"/>
              <a:tabLst>
                <a:tab pos="340360" algn="l"/>
              </a:tabLst>
            </a:pPr>
            <a:endParaRPr lang="en-IN" sz="1500" dirty="0">
              <a:effectLst/>
              <a:latin typeface="Times New Roman" panose="02020603050405020304" pitchFamily="18" charset="0"/>
              <a:ea typeface="Times New Roman" panose="02020603050405020304" pitchFamily="18" charset="0"/>
            </a:endParaRPr>
          </a:p>
          <a:p>
            <a:pPr marL="342900" marR="307340" lvl="0" indent="-342900" algn="just">
              <a:lnSpc>
                <a:spcPct val="96000"/>
              </a:lnSpc>
              <a:buSzPts val="1000"/>
              <a:buFont typeface="+mj-lt"/>
              <a:buAutoNum type="arabicPeriod"/>
              <a:tabLst>
                <a:tab pos="340360" algn="l"/>
                <a:tab pos="1160145" algn="l"/>
                <a:tab pos="2013585" algn="l"/>
                <a:tab pos="2538095" algn="l"/>
                <a:tab pos="3101975" algn="l"/>
              </a:tabLst>
            </a:pPr>
            <a:r>
              <a:rPr lang="en-US" sz="1500" spc="0" dirty="0">
                <a:effectLst/>
                <a:latin typeface="Times New Roman" panose="02020603050405020304" pitchFamily="18" charset="0"/>
                <a:ea typeface="Times New Roman" panose="02020603050405020304" pitchFamily="18" charset="0"/>
              </a:rPr>
              <a:t>Sabri Arik, Venkat P S, Avinash B L and Jabber B 2020</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Machine learning-based forecast of crop yields based on Indian</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agriculture</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2020</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International</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Conference</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for Emerging</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Technology (INCET)	pp 1-4</a:t>
            </a:r>
            <a:r>
              <a:rPr lang="en-US" sz="1500" dirty="0">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Doi:</a:t>
            </a:r>
            <a:r>
              <a:rPr lang="en-US" sz="1500" spc="-2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10.1109/INCET49848.2020.9154036.</a:t>
            </a:r>
          </a:p>
          <a:p>
            <a:pPr marL="342900" marR="307340" lvl="0" indent="-342900" algn="just">
              <a:lnSpc>
                <a:spcPct val="96000"/>
              </a:lnSpc>
              <a:buSzPts val="1000"/>
              <a:buFont typeface="+mj-lt"/>
              <a:buAutoNum type="arabicPeriod"/>
              <a:tabLst>
                <a:tab pos="340360" algn="l"/>
                <a:tab pos="1160145" algn="l"/>
                <a:tab pos="2013585" algn="l"/>
                <a:tab pos="2538095" algn="l"/>
                <a:tab pos="3101975" algn="l"/>
              </a:tabLst>
            </a:pPr>
            <a:endParaRPr lang="en-IN" sz="1500" dirty="0">
              <a:effectLst/>
              <a:latin typeface="Times New Roman" panose="02020603050405020304" pitchFamily="18" charset="0"/>
              <a:ea typeface="Times New Roman" panose="02020603050405020304" pitchFamily="18" charset="0"/>
            </a:endParaRPr>
          </a:p>
          <a:p>
            <a:pPr marL="342900" marR="299720" lvl="0" indent="-342900" algn="just">
              <a:lnSpc>
                <a:spcPct val="96000"/>
              </a:lnSpc>
              <a:buSzPts val="1000"/>
              <a:buFont typeface="+mj-lt"/>
              <a:buAutoNum type="arabicPeriod"/>
              <a:tabLst>
                <a:tab pos="340360" algn="l"/>
                <a:tab pos="1059180" algn="l"/>
                <a:tab pos="1746885" algn="l"/>
                <a:tab pos="2307590" algn="l"/>
                <a:tab pos="3100705" algn="l"/>
              </a:tabLst>
            </a:pPr>
            <a:r>
              <a:rPr lang="en-US" sz="1500" spc="0" dirty="0" err="1">
                <a:effectLst/>
                <a:latin typeface="Times New Roman" panose="02020603050405020304" pitchFamily="18" charset="0"/>
                <a:ea typeface="Times New Roman" panose="02020603050405020304" pitchFamily="18" charset="0"/>
              </a:rPr>
              <a:t>Vanees</a:t>
            </a:r>
            <a:r>
              <a:rPr lang="en-US" sz="1500" spc="0" dirty="0">
                <a:effectLst/>
                <a:latin typeface="Times New Roman" panose="02020603050405020304" pitchFamily="18" charset="0"/>
                <a:ea typeface="Times New Roman" panose="02020603050405020304" pitchFamily="18" charset="0"/>
              </a:rPr>
              <a:t> beer Singh, Vaishnavi P and Kishore M 2020 Crop</a:t>
            </a:r>
            <a:r>
              <a:rPr lang="en-US" sz="1500" spc="-23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forecasting</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with</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artificial</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intelligence</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Third</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International</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Congress</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of</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Inventive</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Technology</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and</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Smart</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Systems</a:t>
            </a:r>
            <a:r>
              <a:rPr lang="en-US" sz="1500" spc="5"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(ICSSIT)</a:t>
            </a:r>
            <a:r>
              <a:rPr lang="en-US" sz="1500" dirty="0">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2020 pp</a:t>
            </a:r>
            <a:r>
              <a:rPr lang="en-US" sz="1500" dirty="0">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926-32</a:t>
            </a:r>
            <a:r>
              <a:rPr lang="en-US" sz="1500" dirty="0">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Doi:</a:t>
            </a:r>
            <a:r>
              <a:rPr lang="en-US" sz="1500" spc="-240" dirty="0">
                <a:effectLst/>
                <a:latin typeface="Times New Roman" panose="02020603050405020304" pitchFamily="18" charset="0"/>
                <a:ea typeface="Times New Roman" panose="02020603050405020304" pitchFamily="18" charset="0"/>
              </a:rPr>
              <a:t> </a:t>
            </a:r>
            <a:r>
              <a:rPr lang="en-US" sz="1500" spc="0" dirty="0">
                <a:effectLst/>
                <a:latin typeface="Times New Roman" panose="02020603050405020304" pitchFamily="18" charset="0"/>
                <a:ea typeface="Times New Roman" panose="02020603050405020304" pitchFamily="18" charset="0"/>
              </a:rPr>
              <a:t>10.1109/ICSSIT48917.2020.9214190.</a:t>
            </a:r>
            <a:endParaRPr lang="en-IN" sz="15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371600" y="3048000"/>
            <a:ext cx="6771598" cy="1569660"/>
          </a:xfrm>
          <a:prstGeom prst="rect">
            <a:avLst/>
          </a:prstGeom>
          <a:noFill/>
        </p:spPr>
        <p:txBody>
          <a:bodyPr wrap="none" lIns="91440" tIns="45720" rIns="91440" bIns="45720">
            <a:spAutoFit/>
          </a:bodyPr>
          <a:lstStyle/>
          <a:p>
            <a:pPr algn="ctr"/>
            <a:r>
              <a:rPr lang="en-US" sz="9600" b="1" cap="none" spc="0"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33520" y="4267080"/>
            <a:ext cx="8076600" cy="75600"/>
          </a:xfrm>
          <a:prstGeom prst="rect">
            <a:avLst/>
          </a:prstGeom>
          <a:solidFill>
            <a:srgbClr val="7030A0"/>
          </a:solidFill>
          <a:ln w="25560">
            <a:solidFill>
              <a:srgbClr val="3A5F8B"/>
            </a:solidFill>
            <a:round/>
          </a:ln>
        </p:spPr>
        <p:txBody>
          <a:bodyPr/>
          <a:lstStyle/>
          <a:p>
            <a:endParaRPr lang="en-IN"/>
          </a:p>
        </p:txBody>
      </p:sp>
      <p:sp>
        <p:nvSpPr>
          <p:cNvPr id="83" name="CustomShape 2"/>
          <p:cNvSpPr/>
          <p:nvPr/>
        </p:nvSpPr>
        <p:spPr>
          <a:xfrm>
            <a:off x="457200" y="3574080"/>
            <a:ext cx="8152560" cy="760320"/>
          </a:xfrm>
          <a:prstGeom prst="rect">
            <a:avLst/>
          </a:prstGeom>
        </p:spPr>
        <p:txBody>
          <a:bodyPr lIns="90000" tIns="45000" rIns="90000" bIns="45000"/>
          <a:lstStyle/>
          <a:p>
            <a:pPr algn="ctr">
              <a:lnSpc>
                <a:spcPct val="100000"/>
              </a:lnSpc>
            </a:pPr>
            <a:r>
              <a:rPr lang="en-IN" sz="4400" b="1" dirty="0">
                <a:solidFill>
                  <a:srgbClr val="000000"/>
                </a:solidFill>
                <a:latin typeface="Arial Black" pitchFamily="34" charset="0"/>
              </a:rPr>
              <a:t>Abstract </a:t>
            </a:r>
            <a:endParaRPr>
              <a:latin typeface="Arial Black" pitchFamily="34" charset="0"/>
            </a:endParaRPr>
          </a:p>
        </p:txBody>
      </p:sp>
      <p:sp>
        <p:nvSpPr>
          <p:cNvPr id="84" name="CustomShape 3"/>
          <p:cNvSpPr/>
          <p:nvPr/>
        </p:nvSpPr>
        <p:spPr>
          <a:xfrm>
            <a:off x="685800" y="1295280"/>
            <a:ext cx="7619400" cy="775800"/>
          </a:xfrm>
          <a:prstGeom prst="rect">
            <a:avLst/>
          </a:prstGeom>
        </p:spPr>
        <p:txBody>
          <a:bodyPr lIns="90000" tIns="45000" rIns="90000" bIns="45000"/>
          <a:lstStyle/>
          <a:p>
            <a:pPr>
              <a:lnSpc>
                <a:spcPct val="150000"/>
              </a:lnSpc>
            </a:pPr>
            <a:endParaRPr/>
          </a:p>
          <a:p>
            <a:pPr>
              <a:lnSpc>
                <a:spcPct val="100000"/>
              </a:lnSpc>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stomShape 1"/>
          <p:cNvSpPr/>
          <p:nvPr/>
        </p:nvSpPr>
        <p:spPr>
          <a:xfrm>
            <a:off x="457200" y="1066800"/>
            <a:ext cx="8381160" cy="75600"/>
          </a:xfrm>
          <a:prstGeom prst="rect">
            <a:avLst/>
          </a:prstGeom>
          <a:solidFill>
            <a:srgbClr val="7030A0"/>
          </a:solidFill>
          <a:ln w="25560">
            <a:solidFill>
              <a:srgbClr val="3A5F8B"/>
            </a:solidFill>
            <a:round/>
          </a:ln>
        </p:spPr>
        <p:txBody>
          <a:bodyPr/>
          <a:lstStyle/>
          <a:p>
            <a:endParaRPr lang="en-IN"/>
          </a:p>
        </p:txBody>
      </p:sp>
      <p:sp>
        <p:nvSpPr>
          <p:cNvPr id="5" name="TextBox 4"/>
          <p:cNvSpPr txBox="1"/>
          <p:nvPr/>
        </p:nvSpPr>
        <p:spPr>
          <a:xfrm>
            <a:off x="533400" y="545068"/>
            <a:ext cx="3657600" cy="584775"/>
          </a:xfrm>
          <a:prstGeom prst="rect">
            <a:avLst/>
          </a:prstGeom>
          <a:noFill/>
        </p:spPr>
        <p:txBody>
          <a:bodyPr wrap="square" rtlCol="0">
            <a:spAutoFit/>
          </a:bodyPr>
          <a:lstStyle/>
          <a:p>
            <a:r>
              <a:rPr lang="en-US" sz="3200" b="1" dirty="0">
                <a:solidFill>
                  <a:srgbClr val="C00000"/>
                </a:solidFill>
                <a:latin typeface="Calibri" pitchFamily="34" charset="0"/>
              </a:rPr>
              <a:t>ABSTRACT</a:t>
            </a:r>
          </a:p>
        </p:txBody>
      </p:sp>
      <p:sp>
        <p:nvSpPr>
          <p:cNvPr id="6" name="Rectangle 5"/>
          <p:cNvSpPr/>
          <p:nvPr/>
        </p:nvSpPr>
        <p:spPr>
          <a:xfrm>
            <a:off x="395536" y="1196752"/>
            <a:ext cx="8605604" cy="4542269"/>
          </a:xfrm>
          <a:prstGeom prst="rect">
            <a:avLst/>
          </a:prstGeom>
        </p:spPr>
        <p:txBody>
          <a:bodyPr wrap="square">
            <a:spAutoFit/>
          </a:bodyPr>
          <a:lstStyle/>
          <a:p>
            <a:pPr marL="354330" marR="24130" indent="-285750" algn="just">
              <a:lnSpc>
                <a:spcPct val="95000"/>
              </a:lnSpc>
              <a:spcBef>
                <a:spcPts val="49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India,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nation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strong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agricultural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backbone, relies heavily on the forecast for crop production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 agro-industrial products for its economy. The domain of</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mining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gaining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traction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valuable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tool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analysis of crop yields. </a:t>
            </a:r>
          </a:p>
          <a:p>
            <a:pPr marL="354330" marR="24130" indent="-285750" algn="just">
              <a:lnSpc>
                <a:spcPct val="95000"/>
              </a:lnSpc>
              <a:spcBef>
                <a:spcPts val="49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Predicting yields is a crucial aspect 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agriculture, as it allows farmers to anticipate their potential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harvest.</a:t>
            </a:r>
            <a:r>
              <a:rPr lang="en-US" sz="1800" spc="5" dirty="0">
                <a:effectLst/>
                <a:latin typeface="Times New Roman" panose="02020603050405020304" pitchFamily="18" charset="0"/>
                <a:ea typeface="Times New Roman" panose="02020603050405020304" pitchFamily="18" charset="0"/>
              </a:rPr>
              <a:t> </a:t>
            </a:r>
          </a:p>
          <a:p>
            <a:pPr marL="354330" marR="24130" indent="-285750" algn="just">
              <a:lnSpc>
                <a:spcPct val="95000"/>
              </a:lnSpc>
              <a:spcBef>
                <a:spcPts val="49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This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involves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examination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various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related</a:t>
            </a:r>
            <a:r>
              <a:rPr lang="en-US" sz="1800" spc="-23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factors such as the pH level, which indicates soil alkalinity.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Other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important</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elements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include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percentages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essential nutrients like Nitrogen (N), Phosphorus (P), 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Potassium</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well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temperature,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rainfall,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humidity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levels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in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region.</a:t>
            </a:r>
            <a:r>
              <a:rPr lang="en-US" sz="1800" spc="5" dirty="0">
                <a:effectLst/>
                <a:latin typeface="Times New Roman" panose="02020603050405020304" pitchFamily="18" charset="0"/>
                <a:ea typeface="Times New Roman" panose="02020603050405020304" pitchFamily="18" charset="0"/>
              </a:rPr>
              <a:t> </a:t>
            </a:r>
          </a:p>
          <a:p>
            <a:pPr marL="354330" marR="24130" indent="-285750" algn="just">
              <a:lnSpc>
                <a:spcPct val="95000"/>
              </a:lnSpc>
              <a:spcBef>
                <a:spcPts val="49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These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data</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attributes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are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examined and used to train a range of appropriate machine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learning</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algorithms</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to</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create</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predictive</a:t>
            </a:r>
            <a:r>
              <a:rPr lang="en-US" sz="1800" spc="-2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model.</a:t>
            </a:r>
            <a:r>
              <a:rPr lang="en-US" sz="1800" spc="-2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This</a:t>
            </a:r>
            <a:r>
              <a:rPr lang="en-US" sz="1800" spc="-1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system</a:t>
            </a:r>
            <a:r>
              <a:rPr lang="en-US" sz="1800" spc="-240"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aims to provide accurate crop yield predictions and offer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users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specific</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recommendations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on</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type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fertilizer</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required. </a:t>
            </a:r>
          </a:p>
          <a:p>
            <a:pPr marL="354330" marR="24130" indent="-285750" algn="just">
              <a:lnSpc>
                <a:spcPct val="95000"/>
              </a:lnSpc>
              <a:spcBef>
                <a:spcPts val="490"/>
              </a:spcBef>
              <a:spcAft>
                <a:spcPts val="0"/>
              </a:spcAft>
              <a:buFont typeface="Arial" panose="020B0604020202020204" pitchFamily="34" charset="0"/>
              <a:buChar char="•"/>
            </a:pPr>
            <a:r>
              <a:rPr lang="en-US" sz="1800" dirty="0">
                <a:effectLst/>
                <a:latin typeface="Times New Roman" panose="02020603050405020304" pitchFamily="18" charset="0"/>
                <a:ea typeface="Times New Roman" panose="02020603050405020304" pitchFamily="18" charset="0"/>
              </a:rPr>
              <a:t>The predictions are considering the atmospheric</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and</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soil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parameters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territory,</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with</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goal</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of</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enhancing crop yield and thereby increasing</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the farmer’s</a:t>
            </a:r>
            <a:r>
              <a:rPr lang="en-US" sz="1800" spc="5" dirty="0">
                <a:effectLst/>
                <a:latin typeface="Times New Roman" panose="02020603050405020304" pitchFamily="18" charset="0"/>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revenue.</a:t>
            </a:r>
            <a:endParaRPr lang="en-IN" sz="1800" dirty="0">
              <a:effectLst/>
              <a:latin typeface="Times New Roman" panose="02020603050405020304" pitchFamily="18" charset="0"/>
              <a:ea typeface="Times New Roman" panose="02020603050405020304" pitchFamily="18" charset="0"/>
            </a:endParaRPr>
          </a:p>
          <a:p>
            <a:pPr marL="285750" indent="-285750" algn="just">
              <a:buFont typeface="Arial" panose="020B0604020202020204" pitchFamily="34" charset="0"/>
              <a:buChar char="•"/>
            </a:pPr>
            <a:endParaRPr lang="en-GB" sz="1600" b="0"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CustomShape 1"/>
          <p:cNvSpPr/>
          <p:nvPr/>
        </p:nvSpPr>
        <p:spPr>
          <a:xfrm>
            <a:off x="228600" y="4267200"/>
            <a:ext cx="8381520" cy="75480"/>
          </a:xfrm>
          <a:prstGeom prst="rect">
            <a:avLst/>
          </a:prstGeom>
          <a:solidFill>
            <a:srgbClr val="7030A0"/>
          </a:solidFill>
          <a:ln w="25560">
            <a:solidFill>
              <a:srgbClr val="3A5F8B"/>
            </a:solidFill>
            <a:round/>
          </a:ln>
        </p:spPr>
        <p:txBody>
          <a:bodyPr/>
          <a:lstStyle/>
          <a:p>
            <a:endParaRPr lang="en-IN"/>
          </a:p>
        </p:txBody>
      </p:sp>
      <p:sp>
        <p:nvSpPr>
          <p:cNvPr id="47" name="CustomShape 2"/>
          <p:cNvSpPr/>
          <p:nvPr/>
        </p:nvSpPr>
        <p:spPr>
          <a:xfrm>
            <a:off x="-914400" y="3429000"/>
            <a:ext cx="10896600" cy="760320"/>
          </a:xfrm>
          <a:prstGeom prst="rect">
            <a:avLst/>
          </a:prstGeom>
        </p:spPr>
        <p:txBody>
          <a:bodyPr lIns="90000" tIns="45000" rIns="90000" bIns="45000"/>
          <a:lstStyle/>
          <a:p>
            <a:pPr algn="ctr">
              <a:lnSpc>
                <a:spcPct val="100000"/>
              </a:lnSpc>
            </a:pPr>
            <a:r>
              <a:rPr lang="en-IN" sz="4400" b="1" dirty="0">
                <a:solidFill>
                  <a:srgbClr val="000000"/>
                </a:solidFill>
                <a:latin typeface="Arial Black"/>
              </a:rPr>
              <a:t>I</a:t>
            </a:r>
            <a:r>
              <a:rPr lang="en-IN" sz="3200" b="1" dirty="0">
                <a:solidFill>
                  <a:srgbClr val="000000"/>
                </a:solidFill>
                <a:latin typeface="Arial Black"/>
              </a:rPr>
              <a:t>NTRODUCTION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CustomShape 1"/>
          <p:cNvSpPr/>
          <p:nvPr/>
        </p:nvSpPr>
        <p:spPr>
          <a:xfrm>
            <a:off x="457200" y="1066680"/>
            <a:ext cx="8381160" cy="75600"/>
          </a:xfrm>
          <a:prstGeom prst="rect">
            <a:avLst/>
          </a:prstGeom>
          <a:solidFill>
            <a:srgbClr val="7030A0"/>
          </a:solidFill>
          <a:ln w="25560">
            <a:solidFill>
              <a:srgbClr val="3A5F8B"/>
            </a:solidFill>
            <a:round/>
          </a:ln>
        </p:spPr>
        <p:txBody>
          <a:bodyPr/>
          <a:lstStyle/>
          <a:p>
            <a:endParaRPr lang="en-IN"/>
          </a:p>
        </p:txBody>
      </p:sp>
      <p:sp>
        <p:nvSpPr>
          <p:cNvPr id="50" name="CustomShape 2"/>
          <p:cNvSpPr/>
          <p:nvPr/>
        </p:nvSpPr>
        <p:spPr>
          <a:xfrm>
            <a:off x="457200" y="489360"/>
            <a:ext cx="8381160" cy="577440"/>
          </a:xfrm>
          <a:prstGeom prst="rect">
            <a:avLst/>
          </a:prstGeom>
        </p:spPr>
        <p:txBody>
          <a:bodyPr lIns="90000" tIns="45000" rIns="90000" bIns="45000"/>
          <a:lstStyle/>
          <a:p>
            <a:pPr>
              <a:lnSpc>
                <a:spcPct val="100000"/>
              </a:lnSpc>
            </a:pPr>
            <a:r>
              <a:rPr lang="en-IN" sz="3200" b="1" dirty="0">
                <a:solidFill>
                  <a:srgbClr val="C00000"/>
                </a:solidFill>
              </a:rPr>
              <a:t>Introduction</a:t>
            </a:r>
            <a:endParaRPr dirty="0">
              <a:solidFill>
                <a:srgbClr val="C00000"/>
              </a:solidFill>
            </a:endParaRPr>
          </a:p>
        </p:txBody>
      </p:sp>
      <p:sp>
        <p:nvSpPr>
          <p:cNvPr id="5" name="TextBox 4"/>
          <p:cNvSpPr txBox="1"/>
          <p:nvPr/>
        </p:nvSpPr>
        <p:spPr>
          <a:xfrm>
            <a:off x="457200" y="1295400"/>
            <a:ext cx="8458200" cy="4801314"/>
          </a:xfrm>
          <a:prstGeom prst="rect">
            <a:avLst/>
          </a:prstGeom>
          <a:noFill/>
        </p:spPr>
        <p:txBody>
          <a:bodyPr wrap="square" rtlCol="0">
            <a:spAutoFit/>
          </a:bodyPr>
          <a:lstStyle/>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India, a highly populated country, faces food security challenges due to varying climatic conditions.</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Soil type and fertility play crucial roles in crop yield.</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ICT (Information and Communication Technology) and Data Mining can assist farmers in making informed decisions regarding crop cultivation.</a:t>
            </a:r>
          </a:p>
          <a:p>
            <a:pPr marL="285750" indent="-285750" algn="just">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 </a:t>
            </a:r>
            <a:r>
              <a:rPr lang="en-GB" sz="1800" b="0" i="0" dirty="0">
                <a:effectLst/>
                <a:latin typeface="Times New Roman" panose="02020603050405020304" pitchFamily="18" charset="0"/>
                <a:cs typeface="Times New Roman" panose="02020603050405020304" pitchFamily="18" charset="0"/>
              </a:rPr>
              <a:t>The project's goal is to maximize crop yield while minimizing resources used or cost spent by the farmers.</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Precision agriculture focuses on enhancing crop quantity, profitability, and sustainability.</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Understanding weather conditions is vital for successful crop growth.</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Fertilizer usage is a significant factor in crop yield.</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Machine learning algorithms can predict the most efficient crop yield output, particularly as weather conditions can change dramatically.</a:t>
            </a:r>
          </a:p>
          <a:p>
            <a:pPr marL="285750" indent="-285750" algn="just">
              <a:buFont typeface="Arial" panose="020B0604020202020204" pitchFamily="34" charset="0"/>
              <a:buChar char="•"/>
            </a:pPr>
            <a:r>
              <a:rPr lang="en-GB" sz="1800" b="0" i="0" dirty="0">
                <a:effectLst/>
                <a:latin typeface="Times New Roman" panose="02020603050405020304" pitchFamily="18" charset="0"/>
                <a:cs typeface="Times New Roman" panose="02020603050405020304" pitchFamily="18" charset="0"/>
              </a:rPr>
              <a:t> By understanding crop and yield patterns, technology empowers farmers to make informed decisions for their specific cropping situations, ultimately contributing to the improvement of the Indian economy.</a:t>
            </a:r>
          </a:p>
          <a:p>
            <a:pPr marL="285750" indent="-285750" algn="just">
              <a:buFont typeface="Arial" panose="020B0604020202020204" pitchFamily="34" charset="0"/>
              <a:buChar char="•"/>
            </a:pPr>
            <a:endParaRPr lang="en-IN" sz="1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33520" y="4267080"/>
            <a:ext cx="8076600" cy="75600"/>
          </a:xfrm>
          <a:prstGeom prst="rect">
            <a:avLst/>
          </a:prstGeom>
          <a:solidFill>
            <a:srgbClr val="7030A0"/>
          </a:solidFill>
          <a:ln w="25560">
            <a:solidFill>
              <a:srgbClr val="3A5F8B"/>
            </a:solidFill>
            <a:round/>
          </a:ln>
        </p:spPr>
        <p:txBody>
          <a:bodyPr/>
          <a:lstStyle/>
          <a:p>
            <a:endParaRPr lang="en-IN"/>
          </a:p>
        </p:txBody>
      </p:sp>
      <p:sp>
        <p:nvSpPr>
          <p:cNvPr id="83" name="CustomShape 2"/>
          <p:cNvSpPr/>
          <p:nvPr/>
        </p:nvSpPr>
        <p:spPr>
          <a:xfrm>
            <a:off x="457200" y="3574080"/>
            <a:ext cx="8152560" cy="760320"/>
          </a:xfrm>
          <a:prstGeom prst="rect">
            <a:avLst/>
          </a:prstGeom>
        </p:spPr>
        <p:txBody>
          <a:bodyPr lIns="90000" tIns="45000" rIns="90000" bIns="45000"/>
          <a:lstStyle/>
          <a:p>
            <a:pPr algn="r">
              <a:lnSpc>
                <a:spcPct val="100000"/>
              </a:lnSpc>
            </a:pPr>
            <a:r>
              <a:rPr lang="en-IN" sz="4400" b="1" dirty="0">
                <a:solidFill>
                  <a:srgbClr val="000000"/>
                </a:solidFill>
                <a:latin typeface="Arial Black" pitchFamily="34" charset="0"/>
              </a:rPr>
              <a:t>Research Objective </a:t>
            </a:r>
          </a:p>
          <a:p>
            <a:pPr algn="r">
              <a:lnSpc>
                <a:spcPct val="100000"/>
              </a:lnSpc>
            </a:pPr>
            <a:r>
              <a:rPr lang="en-IN" sz="4400" b="1" dirty="0">
                <a:solidFill>
                  <a:srgbClr val="000000"/>
                </a:solidFill>
                <a:latin typeface="Arial Black" pitchFamily="34" charset="0"/>
              </a:rPr>
              <a:t> </a:t>
            </a:r>
            <a:endParaRPr>
              <a:latin typeface="Arial Black" pitchFamily="34" charset="0"/>
            </a:endParaRPr>
          </a:p>
        </p:txBody>
      </p:sp>
      <p:sp>
        <p:nvSpPr>
          <p:cNvPr id="84" name="CustomShape 3"/>
          <p:cNvSpPr/>
          <p:nvPr/>
        </p:nvSpPr>
        <p:spPr>
          <a:xfrm>
            <a:off x="685800" y="1295280"/>
            <a:ext cx="7619400" cy="775800"/>
          </a:xfrm>
          <a:prstGeom prst="rect">
            <a:avLst/>
          </a:prstGeom>
        </p:spPr>
        <p:txBody>
          <a:bodyPr lIns="90000" tIns="45000" rIns="90000" bIns="45000"/>
          <a:lstStyle/>
          <a:p>
            <a:pPr>
              <a:lnSpc>
                <a:spcPct val="150000"/>
              </a:lnSpc>
            </a:pPr>
            <a:endParaRPr/>
          </a:p>
          <a:p>
            <a:pPr>
              <a:lnSpc>
                <a:spcPct val="100000"/>
              </a:lnSpc>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stomShape 1"/>
          <p:cNvSpPr/>
          <p:nvPr/>
        </p:nvSpPr>
        <p:spPr>
          <a:xfrm>
            <a:off x="457200" y="1066800"/>
            <a:ext cx="8381160" cy="75600"/>
          </a:xfrm>
          <a:prstGeom prst="rect">
            <a:avLst/>
          </a:prstGeom>
          <a:solidFill>
            <a:srgbClr val="7030A0"/>
          </a:solidFill>
          <a:ln w="25560">
            <a:solidFill>
              <a:srgbClr val="3A5F8B"/>
            </a:solidFill>
            <a:round/>
          </a:ln>
        </p:spPr>
        <p:txBody>
          <a:bodyPr/>
          <a:lstStyle/>
          <a:p>
            <a:endParaRPr lang="en-IN"/>
          </a:p>
        </p:txBody>
      </p:sp>
      <p:sp>
        <p:nvSpPr>
          <p:cNvPr id="7" name="TextBox 6"/>
          <p:cNvSpPr txBox="1"/>
          <p:nvPr/>
        </p:nvSpPr>
        <p:spPr>
          <a:xfrm>
            <a:off x="304800" y="457200"/>
            <a:ext cx="4648200" cy="584775"/>
          </a:xfrm>
          <a:prstGeom prst="rect">
            <a:avLst/>
          </a:prstGeom>
          <a:noFill/>
        </p:spPr>
        <p:txBody>
          <a:bodyPr wrap="square" rtlCol="0">
            <a:spAutoFit/>
          </a:bodyPr>
          <a:lstStyle/>
          <a:p>
            <a:r>
              <a:rPr lang="en-US" sz="3200" b="1" dirty="0">
                <a:solidFill>
                  <a:srgbClr val="C00000"/>
                </a:solidFill>
                <a:latin typeface="+mj-lt"/>
              </a:rPr>
              <a:t>Research objective</a:t>
            </a:r>
          </a:p>
        </p:txBody>
      </p:sp>
      <p:sp>
        <p:nvSpPr>
          <p:cNvPr id="3" name="TextBox 2">
            <a:extLst>
              <a:ext uri="{FF2B5EF4-FFF2-40B4-BE49-F238E27FC236}">
                <a16:creationId xmlns:a16="http://schemas.microsoft.com/office/drawing/2014/main" id="{126240E2-4639-F5A0-D2B2-4B033E2345E4}"/>
              </a:ext>
            </a:extLst>
          </p:cNvPr>
          <p:cNvSpPr txBox="1"/>
          <p:nvPr/>
        </p:nvSpPr>
        <p:spPr>
          <a:xfrm>
            <a:off x="457200" y="1330220"/>
            <a:ext cx="8458200" cy="3693319"/>
          </a:xfrm>
          <a:prstGeom prst="rect">
            <a:avLst/>
          </a:prstGeom>
          <a:noFill/>
        </p:spPr>
        <p:txBody>
          <a:bodyPr wrap="square">
            <a:spAutoFit/>
          </a:bodyPr>
          <a:lstStyle/>
          <a:p>
            <a:pPr marL="285750" indent="-285750" algn="just">
              <a:lnSpc>
                <a:spcPct val="100000"/>
              </a:lnSpc>
              <a:buFont typeface="Arial" panose="020B0604020202020204" pitchFamily="34" charset="0"/>
              <a:buChar char="•"/>
            </a:pPr>
            <a:r>
              <a:rPr lang="en-GB" sz="1800" b="1" i="0" dirty="0">
                <a:effectLst/>
                <a:latin typeface="Times New Roman" panose="02020603050405020304" pitchFamily="18" charset="0"/>
                <a:cs typeface="Times New Roman" panose="02020603050405020304" pitchFamily="18" charset="0"/>
              </a:rPr>
              <a:t>Crop Yield Prediction</a:t>
            </a:r>
            <a:r>
              <a:rPr lang="en-GB" sz="1800" dirty="0">
                <a:latin typeface="Times New Roman" panose="02020603050405020304" pitchFamily="18" charset="0"/>
                <a:cs typeface="Times New Roman" panose="02020603050405020304" pitchFamily="18" charset="0"/>
              </a:rPr>
              <a:t> : </a:t>
            </a:r>
          </a:p>
          <a:p>
            <a:pPr marL="0" indent="0" algn="just">
              <a:lnSpc>
                <a:spcPct val="100000"/>
              </a:lnSpc>
              <a:buNone/>
            </a:pPr>
            <a:r>
              <a:rPr lang="en-GB" sz="1800" b="0" i="0" dirty="0">
                <a:effectLst/>
                <a:latin typeface="Times New Roman" panose="02020603050405020304" pitchFamily="18" charset="0"/>
                <a:cs typeface="Times New Roman" panose="02020603050405020304" pitchFamily="18" charset="0"/>
              </a:rPr>
              <a:t>To Develop and implement machine learning models to accurately predict crop yields                     for various crop types in specific geographic regions.</a:t>
            </a:r>
            <a:endParaRPr lang="en-GB" sz="1800" dirty="0">
              <a:latin typeface="Times New Roman" panose="02020603050405020304" pitchFamily="18" charset="0"/>
              <a:cs typeface="Times New Roman" panose="02020603050405020304" pitchFamily="18" charset="0"/>
            </a:endParaRPr>
          </a:p>
          <a:p>
            <a:pPr marL="285750" indent="-285750" algn="just">
              <a:lnSpc>
                <a:spcPct val="100000"/>
              </a:lnSpc>
              <a:buFont typeface="Arial" panose="020B0604020202020204" pitchFamily="34" charset="0"/>
              <a:buChar char="•"/>
            </a:pPr>
            <a:r>
              <a:rPr lang="en-GB" sz="1800" b="1" i="0" dirty="0">
                <a:effectLst/>
                <a:latin typeface="Times New Roman" panose="02020603050405020304" pitchFamily="18" charset="0"/>
                <a:cs typeface="Times New Roman" panose="02020603050405020304" pitchFamily="18" charset="0"/>
              </a:rPr>
              <a:t>Fertilizer Recommendation</a:t>
            </a:r>
            <a:r>
              <a:rPr lang="en-GB" sz="1800" dirty="0">
                <a:latin typeface="Times New Roman" panose="02020603050405020304" pitchFamily="18" charset="0"/>
                <a:cs typeface="Times New Roman" panose="02020603050405020304" pitchFamily="18" charset="0"/>
              </a:rPr>
              <a:t> :</a:t>
            </a:r>
            <a:endParaRPr lang="en-GB" sz="1800" b="0" i="0" dirty="0">
              <a:effectLst/>
              <a:latin typeface="Times New Roman" panose="02020603050405020304" pitchFamily="18" charset="0"/>
              <a:cs typeface="Times New Roman" panose="02020603050405020304" pitchFamily="18" charset="0"/>
            </a:endParaRPr>
          </a:p>
          <a:p>
            <a:pPr marL="0" indent="0" algn="just">
              <a:lnSpc>
                <a:spcPct val="100000"/>
              </a:lnSpc>
              <a:buNone/>
            </a:pPr>
            <a:r>
              <a:rPr lang="en-GB" sz="1800" b="0" i="0" dirty="0">
                <a:effectLst/>
                <a:latin typeface="Times New Roman" panose="02020603050405020304" pitchFamily="18" charset="0"/>
                <a:cs typeface="Times New Roman" panose="02020603050405020304" pitchFamily="18" charset="0"/>
              </a:rPr>
              <a:t>To Develop machine learning algorithms and recommendation systems that determine the optimal type and quantity of fertilizers for specific crops and soil conditions.</a:t>
            </a:r>
          </a:p>
          <a:p>
            <a:pPr marL="285750" indent="-285750" algn="just">
              <a:lnSpc>
                <a:spcPct val="100000"/>
              </a:lnSpc>
              <a:buFont typeface="Arial" panose="020B0604020202020204" pitchFamily="34" charset="0"/>
              <a:buChar char="•"/>
            </a:pPr>
            <a:r>
              <a:rPr lang="en-GB" sz="1800" b="1" i="0" dirty="0">
                <a:effectLst/>
                <a:latin typeface="Times New Roman" panose="02020603050405020304" pitchFamily="18" charset="0"/>
                <a:cs typeface="Times New Roman" panose="02020603050405020304" pitchFamily="18" charset="0"/>
              </a:rPr>
              <a:t>Data Integration and Analysis</a:t>
            </a:r>
            <a:r>
              <a:rPr lang="en-GB" sz="1800" b="0" i="0" dirty="0">
                <a:effectLst/>
                <a:latin typeface="Times New Roman" panose="02020603050405020304" pitchFamily="18" charset="0"/>
                <a:cs typeface="Times New Roman" panose="02020603050405020304" pitchFamily="18" charset="0"/>
              </a:rPr>
              <a:t>:</a:t>
            </a:r>
          </a:p>
          <a:p>
            <a:pPr marL="0" indent="0" algn="just">
              <a:lnSpc>
                <a:spcPct val="100000"/>
              </a:lnSpc>
              <a:buNone/>
            </a:pPr>
            <a:r>
              <a:rPr lang="en-GB" sz="1800" b="0" i="0" dirty="0">
                <a:effectLst/>
                <a:latin typeface="Times New Roman" panose="02020603050405020304" pitchFamily="18" charset="0"/>
                <a:cs typeface="Times New Roman" panose="02020603050405020304" pitchFamily="18" charset="0"/>
              </a:rPr>
              <a:t>Explore methods for integrating and </a:t>
            </a:r>
            <a:r>
              <a:rPr lang="en-GB" sz="1800" b="0" i="0" dirty="0" err="1">
                <a:effectLst/>
                <a:latin typeface="Times New Roman" panose="02020603050405020304" pitchFamily="18" charset="0"/>
                <a:cs typeface="Times New Roman" panose="02020603050405020304" pitchFamily="18" charset="0"/>
              </a:rPr>
              <a:t>analyzing</a:t>
            </a:r>
            <a:r>
              <a:rPr lang="en-GB" sz="1800" b="0" i="0" dirty="0">
                <a:effectLst/>
                <a:latin typeface="Times New Roman" panose="02020603050405020304" pitchFamily="18" charset="0"/>
                <a:cs typeface="Times New Roman" panose="02020603050405020304" pitchFamily="18" charset="0"/>
              </a:rPr>
              <a:t> a wide range of data sources, including historical data, soil nutrient profiles, weather data.</a:t>
            </a:r>
          </a:p>
          <a:p>
            <a:pPr marL="285750" indent="-285750" algn="just">
              <a:lnSpc>
                <a:spcPct val="100000"/>
              </a:lnSpc>
              <a:buFont typeface="Arial" panose="020B0604020202020204" pitchFamily="34" charset="0"/>
              <a:buChar char="•"/>
            </a:pPr>
            <a:r>
              <a:rPr lang="en-GB" sz="1800" b="1" i="0" dirty="0">
                <a:effectLst/>
                <a:latin typeface="Times New Roman" panose="02020603050405020304" pitchFamily="18" charset="0"/>
                <a:cs typeface="Times New Roman" panose="02020603050405020304" pitchFamily="18" charset="0"/>
              </a:rPr>
              <a:t>Farmer’s Decision Support</a:t>
            </a:r>
            <a:r>
              <a:rPr lang="en-GB" sz="1800" b="0" i="0" dirty="0">
                <a:effectLst/>
                <a:latin typeface="Times New Roman" panose="02020603050405020304" pitchFamily="18" charset="0"/>
                <a:cs typeface="Times New Roman" panose="02020603050405020304" pitchFamily="18" charset="0"/>
              </a:rPr>
              <a:t>:</a:t>
            </a:r>
          </a:p>
          <a:p>
            <a:pPr marL="0" indent="0" algn="just">
              <a:lnSpc>
                <a:spcPct val="100000"/>
              </a:lnSpc>
              <a:buNone/>
            </a:pPr>
            <a:r>
              <a:rPr lang="en-GB" sz="1800" b="0" i="0" dirty="0">
                <a:effectLst/>
                <a:latin typeface="Times New Roman" panose="02020603050405020304" pitchFamily="18" charset="0"/>
                <a:cs typeface="Times New Roman" panose="02020603050405020304" pitchFamily="18" charset="0"/>
              </a:rPr>
              <a:t>Design user-friendly interfaces using powerful web technologies and decision support systems that enable farmers to access and interpret the recommendations provided by machine learning models.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33520" y="4267080"/>
            <a:ext cx="8076600" cy="75600"/>
          </a:xfrm>
          <a:prstGeom prst="rect">
            <a:avLst/>
          </a:prstGeom>
          <a:solidFill>
            <a:srgbClr val="7030A0"/>
          </a:solidFill>
          <a:ln w="25560">
            <a:solidFill>
              <a:srgbClr val="3A5F8B"/>
            </a:solidFill>
            <a:round/>
          </a:ln>
        </p:spPr>
        <p:txBody>
          <a:bodyPr/>
          <a:lstStyle/>
          <a:p>
            <a:endParaRPr lang="en-IN"/>
          </a:p>
        </p:txBody>
      </p:sp>
      <p:sp>
        <p:nvSpPr>
          <p:cNvPr id="83" name="CustomShape 2"/>
          <p:cNvSpPr/>
          <p:nvPr/>
        </p:nvSpPr>
        <p:spPr>
          <a:xfrm>
            <a:off x="457200" y="3574080"/>
            <a:ext cx="8152560" cy="760320"/>
          </a:xfrm>
          <a:prstGeom prst="rect">
            <a:avLst/>
          </a:prstGeom>
        </p:spPr>
        <p:txBody>
          <a:bodyPr lIns="90000" tIns="45000" rIns="90000" bIns="45000"/>
          <a:lstStyle/>
          <a:p>
            <a:pPr algn="ctr">
              <a:lnSpc>
                <a:spcPct val="100000"/>
              </a:lnSpc>
            </a:pPr>
            <a:r>
              <a:rPr lang="en-IN" sz="4400" b="1" dirty="0">
                <a:solidFill>
                  <a:srgbClr val="000000"/>
                </a:solidFill>
                <a:latin typeface="Arial Black" pitchFamily="34" charset="0"/>
              </a:rPr>
              <a:t>Problem Definition </a:t>
            </a:r>
            <a:endParaRPr dirty="0">
              <a:latin typeface="Arial Black" pitchFamily="34" charset="0"/>
            </a:endParaRPr>
          </a:p>
        </p:txBody>
      </p:sp>
      <p:sp>
        <p:nvSpPr>
          <p:cNvPr id="84" name="CustomShape 3"/>
          <p:cNvSpPr/>
          <p:nvPr/>
        </p:nvSpPr>
        <p:spPr>
          <a:xfrm>
            <a:off x="685800" y="1357800"/>
            <a:ext cx="7619400" cy="775800"/>
          </a:xfrm>
          <a:prstGeom prst="rect">
            <a:avLst/>
          </a:prstGeom>
        </p:spPr>
        <p:txBody>
          <a:bodyPr lIns="90000" tIns="45000" rIns="90000" bIns="45000"/>
          <a:lstStyle/>
          <a:p>
            <a:pPr>
              <a:lnSpc>
                <a:spcPct val="150000"/>
              </a:lnSpc>
            </a:pPr>
            <a:endParaRPr/>
          </a:p>
          <a:p>
            <a:pPr>
              <a:lnSpc>
                <a:spcPct val="100000"/>
              </a:lnSpc>
            </a:pP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13974</TotalTime>
  <Words>2575</Words>
  <Application>Microsoft Office PowerPoint</Application>
  <PresentationFormat>On-screen Show (4:3)</PresentationFormat>
  <Paragraphs>180</Paragraphs>
  <Slides>27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Bookman Old Style</vt:lpstr>
      <vt:lpstr>Calibri</vt:lpstr>
      <vt:lpstr>StarSymbol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Hareen</dc:creator>
  <cp:lastModifiedBy>RAJA DARAGANI</cp:lastModifiedBy>
  <cp:revision>739</cp:revision>
  <dcterms:modified xsi:type="dcterms:W3CDTF">2024-03-22T06:42:01Z</dcterms:modified>
</cp:coreProperties>
</file>